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9" r:id="rId2"/>
    <p:sldMasterId id="2147483731" r:id="rId3"/>
    <p:sldMasterId id="2147483847" r:id="rId4"/>
    <p:sldMasterId id="2147483817" r:id="rId5"/>
    <p:sldMasterId id="2147483850" r:id="rId6"/>
  </p:sldMasterIdLst>
  <p:notesMasterIdLst>
    <p:notesMasterId r:id="rId29"/>
  </p:notesMasterIdLst>
  <p:sldIdLst>
    <p:sldId id="285" r:id="rId7"/>
    <p:sldId id="260" r:id="rId8"/>
    <p:sldId id="346" r:id="rId9"/>
    <p:sldId id="345" r:id="rId10"/>
    <p:sldId id="347" r:id="rId11"/>
    <p:sldId id="355" r:id="rId12"/>
    <p:sldId id="357" r:id="rId13"/>
    <p:sldId id="283" r:id="rId14"/>
    <p:sldId id="358" r:id="rId15"/>
    <p:sldId id="290" r:id="rId16"/>
    <p:sldId id="359" r:id="rId17"/>
    <p:sldId id="288" r:id="rId18"/>
    <p:sldId id="348" r:id="rId19"/>
    <p:sldId id="349" r:id="rId20"/>
    <p:sldId id="264" r:id="rId21"/>
    <p:sldId id="308" r:id="rId22"/>
    <p:sldId id="361" r:id="rId23"/>
    <p:sldId id="352" r:id="rId24"/>
    <p:sldId id="353" r:id="rId25"/>
    <p:sldId id="354" r:id="rId26"/>
    <p:sldId id="296" r:id="rId27"/>
    <p:sldId id="362"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20" autoAdjust="0"/>
  </p:normalViewPr>
  <p:slideViewPr>
    <p:cSldViewPr snapToGrid="0">
      <p:cViewPr varScale="1">
        <p:scale>
          <a:sx n="56" d="100"/>
          <a:sy n="56" d="100"/>
        </p:scale>
        <p:origin x="992"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E4BD4-6149-4C71-90FE-BBAE9C9FD55F}" type="datetimeFigureOut">
              <a:rPr lang="sv-SE" smtClean="0"/>
              <a:t>2026-05-10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9D1B4-5437-4C8A-AC2C-0AD981F760F7}" type="slidenum">
              <a:rPr lang="sv-SE" smtClean="0"/>
              <a:t>‹#›</a:t>
            </a:fld>
            <a:endParaRPr lang="sv-SE"/>
          </a:p>
        </p:txBody>
      </p:sp>
    </p:spTree>
    <p:extLst>
      <p:ext uri="{BB962C8B-B14F-4D97-AF65-F5344CB8AC3E}">
        <p14:creationId xmlns:p14="http://schemas.microsoft.com/office/powerpoint/2010/main" val="268116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DA9542A-FB14-4843-A197-824CFEAE5CFD}" type="slidenum">
              <a:rPr lang="sv-SE" smtClean="0"/>
              <a:t>1</a:t>
            </a:fld>
            <a:endParaRPr lang="sv-SE"/>
          </a:p>
        </p:txBody>
      </p:sp>
    </p:spTree>
    <p:extLst>
      <p:ext uri="{BB962C8B-B14F-4D97-AF65-F5344CB8AC3E}">
        <p14:creationId xmlns:p14="http://schemas.microsoft.com/office/powerpoint/2010/main" val="11383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277138C0-F8DD-4380-928E-518BFC995D8B}" type="slidenum">
              <a:rPr lang="sv-SE" smtClean="0"/>
              <a:t>10</a:t>
            </a:fld>
            <a:endParaRPr lang="sv-SE"/>
          </a:p>
        </p:txBody>
      </p:sp>
    </p:spTree>
    <p:extLst>
      <p:ext uri="{BB962C8B-B14F-4D97-AF65-F5344CB8AC3E}">
        <p14:creationId xmlns:p14="http://schemas.microsoft.com/office/powerpoint/2010/main" val="223043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743D3-D788-AE43-8553-ECCA3CC5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E3777-49DF-B4FA-0D87-208747773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3B955-A3A8-95D4-5894-4B4FB9153290}"/>
              </a:ext>
            </a:extLst>
          </p:cNvPr>
          <p:cNvSpPr>
            <a:spLocks noGrp="1"/>
          </p:cNvSpPr>
          <p:nvPr>
            <p:ph type="body" idx="1"/>
          </p:nvPr>
        </p:nvSpPr>
        <p:spPr/>
        <p:txBody>
          <a:bodyPr/>
          <a:lstStyle/>
          <a:p>
            <a:r>
              <a:rPr lang="en-US" b="0" i="0" dirty="0">
                <a:effectLst/>
                <a:latin typeface="Arial" panose="020B0604020202020204" pitchFamily="34" charset="0"/>
              </a:rPr>
              <a:t>do not provide implementations. Indeed, the operations can be implemented in different ways and </a:t>
            </a:r>
            <a:r>
              <a:rPr lang="en-US" b="0" i="0" dirty="0" err="1">
                <a:effectLst/>
                <a:latin typeface="Arial" panose="020B0604020202020204" pitchFamily="34" charset="0"/>
              </a:rPr>
              <a:t>differentalgorithms</a:t>
            </a:r>
            <a:r>
              <a:rPr lang="en-US" b="0" i="0" dirty="0">
                <a:effectLst/>
                <a:latin typeface="Arial" panose="020B0604020202020204" pitchFamily="34" charset="0"/>
              </a:rPr>
              <a:t> may be needed for different description logics. </a:t>
            </a:r>
            <a:endParaRPr lang="sv-SE" b="0" i="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8112A45-35B4-BAAB-63A0-C729E1069588}"/>
              </a:ext>
            </a:extLst>
          </p:cNvPr>
          <p:cNvSpPr>
            <a:spLocks noGrp="1"/>
          </p:cNvSpPr>
          <p:nvPr>
            <p:ph type="sldNum" sz="quarter" idx="5"/>
          </p:nvPr>
        </p:nvSpPr>
        <p:spPr/>
        <p:txBody>
          <a:bodyPr/>
          <a:lstStyle/>
          <a:p>
            <a:fld id="{277138C0-F8DD-4380-928E-518BFC995D8B}" type="slidenum">
              <a:rPr lang="sv-SE" smtClean="0"/>
              <a:t>11</a:t>
            </a:fld>
            <a:endParaRPr lang="sv-SE"/>
          </a:p>
        </p:txBody>
      </p:sp>
    </p:spTree>
    <p:extLst>
      <p:ext uri="{BB962C8B-B14F-4D97-AF65-F5344CB8AC3E}">
        <p14:creationId xmlns:p14="http://schemas.microsoft.com/office/powerpoint/2010/main" val="247373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330F-029D-6678-A801-56F8A2570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9FC4F-470D-5EC8-E503-E289B6A21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0AA84-EB5B-E24D-75D3-808F8D6CE139}"/>
              </a:ext>
            </a:extLst>
          </p:cNvPr>
          <p:cNvSpPr>
            <a:spLocks noGrp="1"/>
          </p:cNvSpPr>
          <p:nvPr>
            <p:ph type="body" idx="1"/>
          </p:nvPr>
        </p:nvSpPr>
        <p:spPr/>
        <p:txBody>
          <a:bodyPr/>
          <a:lstStyle/>
          <a:p>
            <a:r>
              <a:rPr lang="en-US" dirty="0"/>
              <a:t>Can either be modelling defects which take the form of incorrect axioms, i.e., given some wrong statements, during debugging we will compute which axioms can derive these wrong statements and then ask the domain expert to validate which are the incorrect one among them.</a:t>
            </a:r>
          </a:p>
          <a:p>
            <a:r>
              <a:rPr lang="en-US" dirty="0"/>
              <a:t>Or semantic defects such as inconsistency, for example, when use a reasoner to do reasoning on this small kg, it will detect inconsistency, because here this instance belongs to two disjoint concepts at the same time. During debugging, we can ask the domain expert to validate these axioms and find out this incorrect axiom is the reason that leads to the inconsistency. </a:t>
            </a:r>
          </a:p>
          <a:p>
            <a:r>
              <a:rPr lang="en-US" dirty="0"/>
              <a:t>The actual reason cause the defect</a:t>
            </a:r>
            <a:endParaRPr lang="sv-SE" dirty="0"/>
          </a:p>
        </p:txBody>
      </p:sp>
      <p:sp>
        <p:nvSpPr>
          <p:cNvPr id="4" name="Slide Number Placeholder 3">
            <a:extLst>
              <a:ext uri="{FF2B5EF4-FFF2-40B4-BE49-F238E27FC236}">
                <a16:creationId xmlns:a16="http://schemas.microsoft.com/office/drawing/2014/main" id="{5C76CABC-5E76-CC6E-4A36-ECA049E3F053}"/>
              </a:ext>
            </a:extLst>
          </p:cNvPr>
          <p:cNvSpPr>
            <a:spLocks noGrp="1"/>
          </p:cNvSpPr>
          <p:nvPr>
            <p:ph type="sldNum" sz="quarter" idx="5"/>
          </p:nvPr>
        </p:nvSpPr>
        <p:spPr/>
        <p:txBody>
          <a:bodyPr/>
          <a:lstStyle/>
          <a:p>
            <a:fld id="{277138C0-F8DD-4380-928E-518BFC995D8B}" type="slidenum">
              <a:rPr lang="sv-SE" smtClean="0"/>
              <a:t>12</a:t>
            </a:fld>
            <a:endParaRPr lang="sv-SE" dirty="0"/>
          </a:p>
        </p:txBody>
      </p:sp>
    </p:spTree>
    <p:extLst>
      <p:ext uri="{BB962C8B-B14F-4D97-AF65-F5344CB8AC3E}">
        <p14:creationId xmlns:p14="http://schemas.microsoft.com/office/powerpoint/2010/main" val="149944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debugging, we can remove the incorrect axioms that cause the defect, but unfortunately, it will remove the correct axioms as well…….To alleviate this problem, We may try to replace the incorrect asserted axioms with their weaker versions instead of just removing them. </a:t>
            </a:r>
            <a:endParaRPr lang="sv-SE" dirty="0"/>
          </a:p>
        </p:txBody>
      </p:sp>
      <p:sp>
        <p:nvSpPr>
          <p:cNvPr id="4" name="Slide Number Placeholder 3"/>
          <p:cNvSpPr>
            <a:spLocks noGrp="1"/>
          </p:cNvSpPr>
          <p:nvPr>
            <p:ph type="sldNum" sz="quarter" idx="5"/>
          </p:nvPr>
        </p:nvSpPr>
        <p:spPr/>
        <p:txBody>
          <a:bodyPr/>
          <a:lstStyle/>
          <a:p>
            <a:fld id="{6419D1B4-5437-4C8A-AC2C-0AD981F760F7}" type="slidenum">
              <a:rPr lang="sv-SE" smtClean="0"/>
              <a:t>13</a:t>
            </a:fld>
            <a:endParaRPr lang="sv-SE"/>
          </a:p>
        </p:txBody>
      </p:sp>
    </p:spTree>
    <p:extLst>
      <p:ext uri="{BB962C8B-B14F-4D97-AF65-F5344CB8AC3E}">
        <p14:creationId xmlns:p14="http://schemas.microsoft.com/office/powerpoint/2010/main" val="151920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411DE-DE64-CB8E-709E-0B17CB08C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DD61F-7BD3-F22B-EA8B-892B2D4D3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0FB9F-5B87-9EBA-5C14-0FFA5CC2CD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we want to apply strengthening to find additional correct knowledge to. If we have a correct weakened axiom to add, it can be replaced by its correct stronger version.  </a:t>
            </a:r>
            <a:endParaRPr lang="sv-SE" dirty="0"/>
          </a:p>
        </p:txBody>
      </p:sp>
      <p:sp>
        <p:nvSpPr>
          <p:cNvPr id="4" name="Slide Number Placeholder 3">
            <a:extLst>
              <a:ext uri="{FF2B5EF4-FFF2-40B4-BE49-F238E27FC236}">
                <a16:creationId xmlns:a16="http://schemas.microsoft.com/office/drawing/2014/main" id="{ACF2FFAB-8ABE-793A-4BD8-220C3458C9B6}"/>
              </a:ext>
            </a:extLst>
          </p:cNvPr>
          <p:cNvSpPr>
            <a:spLocks noGrp="1"/>
          </p:cNvSpPr>
          <p:nvPr>
            <p:ph type="sldNum" sz="quarter" idx="5"/>
          </p:nvPr>
        </p:nvSpPr>
        <p:spPr/>
        <p:txBody>
          <a:bodyPr/>
          <a:lstStyle/>
          <a:p>
            <a:fld id="{6419D1B4-5437-4C8A-AC2C-0AD981F760F7}" type="slidenum">
              <a:rPr lang="sv-SE" smtClean="0"/>
              <a:t>14</a:t>
            </a:fld>
            <a:endParaRPr lang="sv-SE"/>
          </a:p>
        </p:txBody>
      </p:sp>
    </p:spTree>
    <p:extLst>
      <p:ext uri="{BB962C8B-B14F-4D97-AF65-F5344CB8AC3E}">
        <p14:creationId xmlns:p14="http://schemas.microsoft.com/office/powerpoint/2010/main" val="24191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r>
              <a:rPr lang="sv-SE" dirty="0" err="1"/>
              <a:t>There</a:t>
            </a:r>
            <a:r>
              <a:rPr lang="sv-SE" dirty="0"/>
              <a:t> are </a:t>
            </a:r>
            <a:r>
              <a:rPr lang="sv-SE" dirty="0" err="1"/>
              <a:t>choices</a:t>
            </a:r>
            <a:r>
              <a:rPr lang="sv-SE" dirty="0"/>
              <a:t> to be </a:t>
            </a:r>
            <a:r>
              <a:rPr lang="sv-SE" dirty="0" err="1"/>
              <a:t>made</a:t>
            </a:r>
            <a:r>
              <a:rPr lang="sv-SE" dirty="0"/>
              <a:t> </a:t>
            </a:r>
            <a:r>
              <a:rPr lang="sv-SE" dirty="0" err="1"/>
              <a:t>when</a:t>
            </a:r>
            <a:r>
              <a:rPr lang="sv-SE" dirty="0"/>
              <a:t> using and </a:t>
            </a:r>
            <a:r>
              <a:rPr lang="sv-SE" dirty="0" err="1"/>
              <a:t>combining</a:t>
            </a:r>
            <a:r>
              <a:rPr lang="sv-SE" dirty="0"/>
              <a:t> the </a:t>
            </a:r>
            <a:r>
              <a:rPr lang="sv-SE" dirty="0" err="1"/>
              <a:t>basic</a:t>
            </a:r>
            <a:r>
              <a:rPr lang="sv-SE" dirty="0"/>
              <a:t> operations, i.e.,   E</a:t>
            </a:r>
            <a:r>
              <a:rPr lang="en-US" dirty="0" err="1"/>
              <a:t>ach</a:t>
            </a:r>
            <a:r>
              <a:rPr lang="en-US" dirty="0"/>
              <a:t> of these choices may have an influence on the completeness</a:t>
            </a:r>
            <a:r>
              <a:rPr lang="sv-SE" dirty="0"/>
              <a:t> and </a:t>
            </a:r>
            <a:r>
              <a:rPr lang="sv-SE" dirty="0" err="1"/>
              <a:t>correctness</a:t>
            </a:r>
            <a:r>
              <a:rPr lang="en-US" dirty="0"/>
              <a:t> </a:t>
            </a:r>
            <a:r>
              <a:rPr lang="en-SE" dirty="0"/>
              <a:t>of the </a:t>
            </a:r>
            <a:r>
              <a:rPr lang="en-US" dirty="0"/>
              <a:t>repaired ontology. </a:t>
            </a:r>
            <a:endParaRPr lang="sv-SE" dirty="0"/>
          </a:p>
        </p:txBody>
      </p:sp>
      <p:sp>
        <p:nvSpPr>
          <p:cNvPr id="4" name="Slide Number Placeholder 3"/>
          <p:cNvSpPr>
            <a:spLocks noGrp="1"/>
          </p:cNvSpPr>
          <p:nvPr>
            <p:ph type="sldNum" sz="quarter" idx="5"/>
          </p:nvPr>
        </p:nvSpPr>
        <p:spPr/>
        <p:txBody>
          <a:bodyPr/>
          <a:lstStyle/>
          <a:p>
            <a:fld id="{277138C0-F8DD-4380-928E-518BFC995D8B}" type="slidenum">
              <a:rPr lang="sv-SE" smtClean="0"/>
              <a:t>15</a:t>
            </a:fld>
            <a:endParaRPr lang="sv-SE"/>
          </a:p>
        </p:txBody>
      </p:sp>
    </p:spTree>
    <p:extLst>
      <p:ext uri="{BB962C8B-B14F-4D97-AF65-F5344CB8AC3E}">
        <p14:creationId xmlns:p14="http://schemas.microsoft.com/office/powerpoint/2010/main" val="221853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b="0" i="0" dirty="0">
                <a:effectLst/>
                <a:latin typeface="Arial" panose="020B0604020202020204" pitchFamily="34" charset="0"/>
              </a:rPr>
              <a:t>To show the different </a:t>
            </a:r>
            <a:r>
              <a:rPr lang="sv-SE" b="0" i="0" dirty="0" err="1">
                <a:effectLst/>
                <a:latin typeface="Arial" panose="020B0604020202020204" pitchFamily="34" charset="0"/>
              </a:rPr>
              <a:t>choices</a:t>
            </a:r>
            <a:r>
              <a:rPr lang="sv-SE" b="0" i="0" dirty="0">
                <a:effectLst/>
                <a:latin typeface="Arial" panose="020B0604020202020204" pitchFamily="34" charset="0"/>
              </a:rPr>
              <a:t>, </a:t>
            </a:r>
            <a:r>
              <a:rPr lang="sv-SE" b="0" i="0" dirty="0" err="1">
                <a:effectLst/>
                <a:latin typeface="Arial" panose="020B0604020202020204" pitchFamily="34" charset="0"/>
              </a:rPr>
              <a:t>we</a:t>
            </a:r>
            <a:r>
              <a:rPr lang="sv-SE" b="0" i="0" dirty="0">
                <a:effectLst/>
                <a:latin typeface="Arial" panose="020B0604020202020204" pitchFamily="34" charset="0"/>
              </a:rPr>
              <a:t> </a:t>
            </a:r>
            <a:r>
              <a:rPr lang="sv-SE" b="0" i="0" dirty="0" err="1">
                <a:effectLst/>
                <a:latin typeface="Arial" panose="020B0604020202020204" pitchFamily="34" charset="0"/>
              </a:rPr>
              <a:t>have</a:t>
            </a:r>
            <a:r>
              <a:rPr lang="sv-SE" b="0" i="0" dirty="0">
                <a:effectLst/>
                <a:latin typeface="Arial" panose="020B0604020202020204" pitchFamily="34" charset="0"/>
              </a:rPr>
              <a:t> </a:t>
            </a:r>
            <a:r>
              <a:rPr lang="sv-SE" b="0" i="0" dirty="0" err="1">
                <a:effectLst/>
                <a:latin typeface="Arial" panose="020B0604020202020204" pitchFamily="34" charset="0"/>
              </a:rPr>
              <a:t>defined</a:t>
            </a:r>
            <a:r>
              <a:rPr lang="sv-SE" b="0" i="0" dirty="0">
                <a:effectLst/>
                <a:latin typeface="Arial" panose="020B0604020202020204" pitchFamily="34" charset="0"/>
              </a:rPr>
              <a:t> different operators. To </a:t>
            </a:r>
            <a:r>
              <a:rPr lang="sv-SE" b="0" i="0" dirty="0" err="1">
                <a:effectLst/>
                <a:latin typeface="Arial" panose="020B0604020202020204" pitchFamily="34" charset="0"/>
              </a:rPr>
              <a:t>compare</a:t>
            </a:r>
            <a:r>
              <a:rPr lang="sv-SE" b="0" i="0" dirty="0">
                <a:effectLst/>
                <a:latin typeface="Arial" panose="020B0604020202020204" pitchFamily="34" charset="0"/>
              </a:rPr>
              <a:t> and show the </a:t>
            </a:r>
            <a:r>
              <a:rPr lang="sv-SE" b="0" i="0" dirty="0" err="1">
                <a:effectLst/>
                <a:latin typeface="Arial" panose="020B0604020202020204" pitchFamily="34" charset="0"/>
              </a:rPr>
              <a:t>influence</a:t>
            </a:r>
            <a:r>
              <a:rPr lang="sv-SE" b="0" i="0" dirty="0">
                <a:effectLst/>
                <a:latin typeface="Arial" panose="020B0604020202020204" pitchFamily="34" charset="0"/>
              </a:rPr>
              <a:t> </a:t>
            </a:r>
            <a:r>
              <a:rPr lang="sv-SE" b="0" i="0" dirty="0" err="1">
                <a:effectLst/>
                <a:latin typeface="Arial" panose="020B0604020202020204" pitchFamily="34" charset="0"/>
              </a:rPr>
              <a:t>between</a:t>
            </a:r>
            <a:r>
              <a:rPr lang="sv-SE" b="0" i="0" dirty="0">
                <a:effectLst/>
                <a:latin typeface="Arial" panose="020B0604020202020204" pitchFamily="34" charset="0"/>
              </a:rPr>
              <a:t> </a:t>
            </a:r>
            <a:r>
              <a:rPr lang="sv-SE" b="0" i="0" dirty="0" err="1">
                <a:effectLst/>
                <a:latin typeface="Arial" panose="020B0604020202020204" pitchFamily="34" charset="0"/>
              </a:rPr>
              <a:t>these</a:t>
            </a:r>
            <a:r>
              <a:rPr lang="sv-SE" b="0" i="0" dirty="0">
                <a:effectLst/>
                <a:latin typeface="Arial" panose="020B0604020202020204" pitchFamily="34" charset="0"/>
              </a:rPr>
              <a:t> </a:t>
            </a:r>
            <a:r>
              <a:rPr lang="sv-SE" b="0" i="0" dirty="0" err="1">
                <a:effectLst/>
                <a:latin typeface="Arial" panose="020B0604020202020204" pitchFamily="34" charset="0"/>
              </a:rPr>
              <a:t>choices</a:t>
            </a:r>
            <a:r>
              <a:rPr lang="sv-SE" b="0" i="0" dirty="0">
                <a:effectLst/>
                <a:latin typeface="Arial" panose="020B0604020202020204" pitchFamily="34" charset="0"/>
              </a:rPr>
              <a:t> in a </a:t>
            </a:r>
            <a:r>
              <a:rPr lang="sv-SE" b="0" i="0" dirty="0" err="1">
                <a:effectLst/>
                <a:latin typeface="Arial" panose="020B0604020202020204" pitchFamily="34" charset="0"/>
              </a:rPr>
              <a:t>more</a:t>
            </a:r>
            <a:r>
              <a:rPr lang="sv-SE" b="0" i="0" dirty="0">
                <a:effectLst/>
                <a:latin typeface="Arial" panose="020B0604020202020204" pitchFamily="34" charset="0"/>
              </a:rPr>
              <a:t> intuitive </a:t>
            </a:r>
            <a:r>
              <a:rPr lang="sv-SE" b="0" i="0" dirty="0" err="1">
                <a:effectLst/>
                <a:latin typeface="Arial" panose="020B0604020202020204" pitchFamily="34" charset="0"/>
              </a:rPr>
              <a:t>way</a:t>
            </a:r>
            <a:r>
              <a:rPr lang="sv-SE" b="0" i="0" dirty="0">
                <a:effectLst/>
                <a:latin typeface="Arial" panose="020B0604020202020204" pitchFamily="34" charset="0"/>
              </a:rPr>
              <a:t>,  w</a:t>
            </a:r>
            <a:r>
              <a:rPr lang="en-SE" b="0" i="0" dirty="0">
                <a:effectLst/>
                <a:latin typeface="Arial" panose="020B0604020202020204" pitchFamily="34" charset="0"/>
              </a:rPr>
              <a:t>e have developed Hasse diagrams</a:t>
            </a:r>
            <a:r>
              <a:rPr lang="sv-SE" b="0" i="0" dirty="0">
                <a:effectLst/>
                <a:latin typeface="Arial" panose="020B0604020202020204" pitchFamily="34" charset="0"/>
              </a:rPr>
              <a:t>. In general,</a:t>
            </a:r>
            <a:r>
              <a:rPr lang="en-SE" b="0" i="0" dirty="0">
                <a:effectLst/>
                <a:latin typeface="Arial" panose="020B0604020202020204" pitchFamily="34" charset="0"/>
              </a:rPr>
              <a:t> </a:t>
            </a:r>
            <a:r>
              <a:rPr lang="en-SE" sz="1200" b="0" i="0" dirty="0">
                <a:effectLst/>
                <a:latin typeface="Arial" panose="020B0604020202020204" pitchFamily="34" charset="0"/>
              </a:rPr>
              <a:t>u</a:t>
            </a:r>
            <a:r>
              <a:rPr lang="en-US" sz="1200" b="0" i="0" dirty="0">
                <a:effectLst/>
                <a:latin typeface="Arial" panose="020B0604020202020204" pitchFamily="34" charset="0"/>
              </a:rPr>
              <a:t>sing operators higher up in the diagrams leads to</a:t>
            </a:r>
            <a:r>
              <a:rPr lang="en-SE" sz="1200" b="0" i="0" dirty="0">
                <a:effectLst/>
                <a:latin typeface="Arial" panose="020B0604020202020204" pitchFamily="34" charset="0"/>
              </a:rPr>
              <a:t> </a:t>
            </a:r>
            <a:r>
              <a:rPr lang="en-US" sz="1200" b="0" i="0" dirty="0">
                <a:solidFill>
                  <a:schemeClr val="accent1">
                    <a:lumMod val="50000"/>
                  </a:schemeClr>
                </a:solidFill>
                <a:effectLst/>
                <a:latin typeface="Arial" panose="020B0604020202020204" pitchFamily="34" charset="0"/>
              </a:rPr>
              <a:t>more complete </a:t>
            </a:r>
            <a:r>
              <a:rPr lang="en-US" sz="1200" b="0" i="0" dirty="0">
                <a:effectLst/>
                <a:latin typeface="Arial" panose="020B0604020202020204" pitchFamily="34" charset="0"/>
              </a:rPr>
              <a:t>ontologies and </a:t>
            </a:r>
            <a:r>
              <a:rPr lang="en-US" sz="1200" b="0" i="0" dirty="0">
                <a:solidFill>
                  <a:schemeClr val="accent1">
                    <a:lumMod val="50000"/>
                  </a:schemeClr>
                </a:solidFill>
                <a:effectLst/>
                <a:latin typeface="Arial" panose="020B0604020202020204" pitchFamily="34" charset="0"/>
              </a:rPr>
              <a:t>more validation work</a:t>
            </a:r>
            <a:r>
              <a:rPr lang="en-SE" sz="1200" b="0" i="0" dirty="0">
                <a:solidFill>
                  <a:schemeClr val="accent1">
                    <a:lumMod val="50000"/>
                  </a:schemeClr>
                </a:solidFill>
                <a:effectLst/>
                <a:latin typeface="Arial" panose="020B0604020202020204" pitchFamily="34" charset="0"/>
              </a:rPr>
              <a:t>. </a:t>
            </a:r>
            <a:endParaRPr lang="en-SE"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A412BBC-D748-4AD3-B4E2-B63F4F71A4EB}" type="slidenum">
              <a:rPr lang="sv-SE" smtClean="0"/>
              <a:t>16</a:t>
            </a:fld>
            <a:endParaRPr lang="sv-SE"/>
          </a:p>
        </p:txBody>
      </p:sp>
    </p:spTree>
    <p:extLst>
      <p:ext uri="{BB962C8B-B14F-4D97-AF65-F5344CB8AC3E}">
        <p14:creationId xmlns:p14="http://schemas.microsoft.com/office/powerpoint/2010/main" val="222277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CA6D-077B-CD77-59EA-1A2F4E009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AB891-C7B2-A5D6-3CA6-3226DF262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78CDD-8F79-CC84-0F35-1AA5D843372B}"/>
              </a:ext>
            </a:extLst>
          </p:cNvPr>
          <p:cNvSpPr>
            <a:spLocks noGrp="1"/>
          </p:cNvSpPr>
          <p:nvPr>
            <p:ph type="body" idx="1"/>
          </p:nvPr>
        </p:nvSpPr>
        <p:spPr/>
        <p:txBody>
          <a:bodyPr/>
          <a:lstStyle/>
          <a:p>
            <a:r>
              <a:rPr lang="sv-SE" b="0" dirty="0">
                <a:highlight>
                  <a:srgbClr val="FFFFFF"/>
                </a:highlight>
              </a:rPr>
              <a:t>An </a:t>
            </a:r>
            <a:r>
              <a:rPr lang="sv-SE" b="0" dirty="0" err="1">
                <a:highlight>
                  <a:srgbClr val="FFFFFF"/>
                </a:highlight>
              </a:rPr>
              <a:t>example</a:t>
            </a:r>
            <a:r>
              <a:rPr lang="sv-SE" b="0" dirty="0">
                <a:highlight>
                  <a:srgbClr val="FFFFFF"/>
                </a:highlight>
              </a:rPr>
              <a:t> </a:t>
            </a:r>
            <a:r>
              <a:rPr lang="en-US" b="0" dirty="0">
                <a:highlight>
                  <a:srgbClr val="FFFFFF"/>
                </a:highlight>
              </a:rPr>
              <a:t> of how the basic operations and combination operators can be used to define a repairing workflow </a:t>
            </a:r>
            <a:endParaRPr lang="sv-SE" b="0" dirty="0">
              <a:highlight>
                <a:srgbClr val="FFFFFF"/>
              </a:highlight>
            </a:endParaRPr>
          </a:p>
          <a:p>
            <a:r>
              <a:rPr lang="en-US" b="0" dirty="0">
                <a:highlight>
                  <a:srgbClr val="FFFFFF"/>
                </a:highlight>
              </a:rPr>
              <a:t>where the basic operations then still need to be instantiated with specific algorithms. </a:t>
            </a:r>
            <a:endParaRPr lang="sv-SE" b="0" dirty="0">
              <a:highlight>
                <a:srgbClr val="FFFFFF"/>
              </a:highlight>
            </a:endParaRPr>
          </a:p>
          <a:p>
            <a:r>
              <a:rPr lang="en-US" b="0" dirty="0">
                <a:highlight>
                  <a:srgbClr val="FFFFFF"/>
                </a:highlight>
              </a:rPr>
              <a:t>These are 2 possible variation of a linear workflow of KG repair.  Both begin with debugging all incorrect axioms in 𝑊 at once. However, instead of weakening and strengthening all axioms at once</a:t>
            </a:r>
            <a:r>
              <a:rPr lang="sv-SE" b="0" dirty="0">
                <a:highlight>
                  <a:srgbClr val="FFFFFF"/>
                </a:highlight>
              </a:rPr>
              <a:t> as the a</a:t>
            </a:r>
            <a:r>
              <a:rPr lang="en-US" b="0" dirty="0">
                <a:highlight>
                  <a:srgbClr val="FFFFFF"/>
                </a:highlight>
              </a:rPr>
              <a:t>, b applies the weakening and strengthening one axiom at a time. Using the Hasse diagrams, we can then conclude that the workflow in b</a:t>
            </a:r>
            <a:r>
              <a:rPr lang="sv-SE" b="0" dirty="0">
                <a:highlight>
                  <a:srgbClr val="FFFFFF"/>
                </a:highlight>
              </a:rPr>
              <a:t>)</a:t>
            </a:r>
            <a:r>
              <a:rPr lang="en-US" b="0" dirty="0">
                <a:highlight>
                  <a:srgbClr val="FFFFFF"/>
                </a:highlight>
              </a:rPr>
              <a:t> removes the same asserted incorrect axioms, but leads to a more complete KG than the workflow in a)  </a:t>
            </a:r>
            <a:r>
              <a:rPr lang="sv-SE" b="0" dirty="0">
                <a:highlight>
                  <a:srgbClr val="FFFFFF"/>
                </a:highlight>
              </a:rPr>
              <a:t>  </a:t>
            </a:r>
            <a:endParaRPr lang="en-US" b="0" dirty="0">
              <a:highlight>
                <a:srgbClr val="FFFFFF"/>
              </a:highlight>
            </a:endParaRPr>
          </a:p>
        </p:txBody>
      </p:sp>
      <p:sp>
        <p:nvSpPr>
          <p:cNvPr id="4" name="Slide Number Placeholder 3">
            <a:extLst>
              <a:ext uri="{FF2B5EF4-FFF2-40B4-BE49-F238E27FC236}">
                <a16:creationId xmlns:a16="http://schemas.microsoft.com/office/drawing/2014/main" id="{13369FB4-9B6D-8175-DA3D-8C2B0708811A}"/>
              </a:ext>
            </a:extLst>
          </p:cNvPr>
          <p:cNvSpPr>
            <a:spLocks noGrp="1"/>
          </p:cNvSpPr>
          <p:nvPr>
            <p:ph type="sldNum" sz="quarter" idx="5"/>
          </p:nvPr>
        </p:nvSpPr>
        <p:spPr/>
        <p:txBody>
          <a:bodyPr/>
          <a:lstStyle/>
          <a:p>
            <a:fld id="{277138C0-F8DD-4380-928E-518BFC995D8B}" type="slidenum">
              <a:rPr lang="sv-SE" smtClean="0"/>
              <a:t>17</a:t>
            </a:fld>
            <a:endParaRPr lang="sv-SE"/>
          </a:p>
        </p:txBody>
      </p:sp>
    </p:spTree>
    <p:extLst>
      <p:ext uri="{BB962C8B-B14F-4D97-AF65-F5344CB8AC3E}">
        <p14:creationId xmlns:p14="http://schemas.microsoft.com/office/powerpoint/2010/main" val="170996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B325-476E-1CD0-F1ED-DF7A681F7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14B01-9CE6-F461-0C3A-F3C7D24B0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2C3B0-D185-1C7E-1D79-145FEA5247B9}"/>
              </a:ext>
            </a:extLst>
          </p:cNvPr>
          <p:cNvSpPr>
            <a:spLocks noGrp="1"/>
          </p:cNvSpPr>
          <p:nvPr>
            <p:ph type="body" idx="1"/>
          </p:nvPr>
        </p:nvSpPr>
        <p:spPr/>
        <p:txBody>
          <a:bodyPr/>
          <a:lstStyle/>
          <a:p>
            <a:pPr algn="l" rtl="0"/>
            <a:r>
              <a:rPr lang="sv-SE" b="0" i="0" dirty="0" err="1">
                <a:effectLst/>
                <a:latin typeface="Arial" panose="020B0604020202020204" pitchFamily="34" charset="0"/>
              </a:rPr>
              <a:t>Until</a:t>
            </a:r>
            <a:r>
              <a:rPr lang="sv-SE" b="0" i="0" dirty="0">
                <a:effectLst/>
                <a:latin typeface="Arial" panose="020B0604020202020204" pitchFamily="34" charset="0"/>
              </a:rPr>
              <a:t> </a:t>
            </a:r>
            <a:r>
              <a:rPr lang="sv-SE" b="0" i="0" dirty="0" err="1">
                <a:effectLst/>
                <a:latin typeface="Arial" panose="020B0604020202020204" pitchFamily="34" charset="0"/>
              </a:rPr>
              <a:t>now</a:t>
            </a:r>
            <a:r>
              <a:rPr lang="sv-SE" b="0" i="0" dirty="0">
                <a:effectLst/>
                <a:latin typeface="Arial" panose="020B0604020202020204" pitchFamily="34" charset="0"/>
              </a:rPr>
              <a:t>, we </a:t>
            </a:r>
            <a:r>
              <a:rPr lang="sv-SE" b="0" i="0" dirty="0" err="1">
                <a:effectLst/>
                <a:latin typeface="Arial" panose="020B0604020202020204" pitchFamily="34" charset="0"/>
              </a:rPr>
              <a:t>have</a:t>
            </a:r>
            <a:r>
              <a:rPr lang="sv-SE" b="0" i="0" dirty="0">
                <a:effectLst/>
                <a:latin typeface="Arial" panose="020B0604020202020204" pitchFamily="34" charset="0"/>
              </a:rPr>
              <a:t> </a:t>
            </a:r>
            <a:r>
              <a:rPr lang="sv-SE" b="0" i="0" dirty="0" err="1">
                <a:effectLst/>
                <a:latin typeface="Arial" panose="020B0604020202020204" pitchFamily="34" charset="0"/>
              </a:rPr>
              <a:t>treated</a:t>
            </a:r>
            <a:r>
              <a:rPr lang="sv-SE" b="0" i="0" dirty="0">
                <a:effectLst/>
                <a:latin typeface="Arial" panose="020B0604020202020204" pitchFamily="34" charset="0"/>
              </a:rPr>
              <a:t> all the axioms in the same way. </a:t>
            </a:r>
            <a:r>
              <a:rPr lang="sv-SE" b="0" i="0" dirty="0" err="1">
                <a:effectLst/>
                <a:latin typeface="Arial" panose="020B0604020202020204" pitchFamily="34" charset="0"/>
              </a:rPr>
              <a:t>However</a:t>
            </a:r>
            <a:r>
              <a:rPr lang="sv-SE" b="0" i="0" dirty="0">
                <a:effectLst/>
                <a:latin typeface="Arial" panose="020B0604020202020204" pitchFamily="34" charset="0"/>
              </a:rPr>
              <a:t>, in </a:t>
            </a:r>
            <a:r>
              <a:rPr lang="sv-SE" b="0" i="0" dirty="0" err="1">
                <a:effectLst/>
                <a:latin typeface="Arial" panose="020B0604020202020204" pitchFamily="34" charset="0"/>
              </a:rPr>
              <a:t>practice</a:t>
            </a:r>
            <a:r>
              <a:rPr lang="sv-SE" b="0" i="0" dirty="0">
                <a:effectLst/>
                <a:latin typeface="Arial" panose="020B0604020202020204" pitchFamily="34" charset="0"/>
              </a:rPr>
              <a:t>, the situation </a:t>
            </a:r>
            <a:r>
              <a:rPr lang="sv-SE" b="0" i="0" dirty="0" err="1">
                <a:effectLst/>
                <a:latin typeface="Arial" panose="020B0604020202020204" pitchFamily="34" charset="0"/>
              </a:rPr>
              <a:t>may</a:t>
            </a:r>
            <a:r>
              <a:rPr lang="sv-SE" b="0" i="0" dirty="0">
                <a:effectLst/>
                <a:latin typeface="Arial" panose="020B0604020202020204" pitchFamily="34" charset="0"/>
              </a:rPr>
              <a:t> be more </a:t>
            </a:r>
            <a:r>
              <a:rPr lang="sv-SE" b="0" i="0" dirty="0" err="1">
                <a:effectLst/>
                <a:latin typeface="Arial" panose="020B0604020202020204" pitchFamily="34" charset="0"/>
              </a:rPr>
              <a:t>complex</a:t>
            </a:r>
            <a:r>
              <a:rPr lang="sv-SE" b="0" i="0" dirty="0">
                <a:effectLst/>
                <a:latin typeface="Arial" panose="020B0604020202020204" pitchFamily="34" charset="0"/>
              </a:rPr>
              <a:t>….. In a kg </a:t>
            </a:r>
            <a:r>
              <a:rPr lang="sv-SE" b="0" i="0" dirty="0" err="1">
                <a:effectLst/>
                <a:latin typeface="Arial" panose="020B0604020202020204" pitchFamily="34" charset="0"/>
              </a:rPr>
              <a:t>With</a:t>
            </a:r>
            <a:r>
              <a:rPr lang="sv-SE" b="0" i="0" dirty="0">
                <a:effectLst/>
                <a:latin typeface="Arial" panose="020B0604020202020204" pitchFamily="34" charset="0"/>
              </a:rPr>
              <a:t> </a:t>
            </a:r>
            <a:r>
              <a:rPr lang="sv-SE" b="0" i="0" dirty="0" err="1">
                <a:effectLst/>
                <a:latin typeface="Arial" panose="020B0604020202020204" pitchFamily="34" charset="0"/>
              </a:rPr>
              <a:t>several</a:t>
            </a:r>
            <a:r>
              <a:rPr lang="sv-SE" b="0" i="0" dirty="0">
                <a:effectLst/>
                <a:latin typeface="Arial" panose="020B0604020202020204" pitchFamily="34" charset="0"/>
              </a:rPr>
              <a:t> networked </a:t>
            </a:r>
            <a:r>
              <a:rPr lang="sv-SE" b="0" i="0" dirty="0" err="1">
                <a:effectLst/>
                <a:latin typeface="Arial" panose="020B0604020202020204" pitchFamily="34" charset="0"/>
              </a:rPr>
              <a:t>ontologies</a:t>
            </a:r>
            <a:r>
              <a:rPr lang="sv-SE" b="0" i="0" dirty="0">
                <a:effectLst/>
                <a:latin typeface="Arial" panose="020B0604020202020204" pitchFamily="34" charset="0"/>
              </a:rPr>
              <a:t>,…..</a:t>
            </a:r>
            <a:r>
              <a:rPr lang="sv-SE" b="0" i="0" dirty="0" err="1">
                <a:effectLst/>
                <a:latin typeface="Arial" panose="020B0604020202020204" pitchFamily="34" charset="0"/>
              </a:rPr>
              <a:t>owner</a:t>
            </a:r>
            <a:r>
              <a:rPr lang="sv-SE" b="0" i="0" dirty="0">
                <a:effectLst/>
                <a:latin typeface="Arial" panose="020B0604020202020204" pitchFamily="34" charset="0"/>
              </a:rPr>
              <a:t> Mayans to </a:t>
            </a:r>
            <a:r>
              <a:rPr lang="sv-SE" b="0" i="0" dirty="0" err="1">
                <a:effectLst/>
                <a:latin typeface="Arial" panose="020B0604020202020204" pitchFamily="34" charset="0"/>
              </a:rPr>
              <a:t>retain</a:t>
            </a:r>
            <a:r>
              <a:rPr lang="sv-SE" b="0" i="0" dirty="0">
                <a:effectLst/>
                <a:latin typeface="Arial" panose="020B0604020202020204" pitchFamily="34" charset="0"/>
              </a:rPr>
              <a:t> different </a:t>
            </a:r>
            <a:r>
              <a:rPr lang="sv-SE" b="0" i="0" dirty="0" err="1">
                <a:effectLst/>
                <a:latin typeface="Arial" panose="020B0604020202020204" pitchFamily="34" charset="0"/>
              </a:rPr>
              <a:t>levels</a:t>
            </a:r>
            <a:r>
              <a:rPr lang="sv-SE" b="0" i="0" dirty="0">
                <a:effectLst/>
                <a:latin typeface="Arial" panose="020B0604020202020204" pitchFamily="34" charset="0"/>
              </a:rPr>
              <a:t> of </a:t>
            </a:r>
            <a:r>
              <a:rPr lang="sv-SE" b="0" i="0" dirty="0" err="1">
                <a:effectLst/>
                <a:latin typeface="Arial" panose="020B0604020202020204" pitchFamily="34" charset="0"/>
              </a:rPr>
              <a:t>autonomy</a:t>
            </a:r>
            <a:r>
              <a:rPr lang="sv-SE" b="0" i="0" dirty="0">
                <a:effectLst/>
                <a:latin typeface="Arial" panose="020B0604020202020204" pitchFamily="34" charset="0"/>
              </a:rPr>
              <a:t> and </a:t>
            </a:r>
            <a:r>
              <a:rPr lang="sv-SE" b="0" i="0" dirty="0" err="1">
                <a:effectLst/>
                <a:latin typeface="Arial" panose="020B0604020202020204" pitchFamily="34" charset="0"/>
              </a:rPr>
              <a:t>may</a:t>
            </a:r>
            <a:r>
              <a:rPr lang="sv-SE" b="0" i="0" dirty="0">
                <a:effectLst/>
                <a:latin typeface="Arial" panose="020B0604020202020204" pitchFamily="34" charset="0"/>
              </a:rPr>
              <a:t> not </a:t>
            </a:r>
            <a:r>
              <a:rPr lang="sv-SE" b="0" i="0" dirty="0" err="1">
                <a:effectLst/>
                <a:latin typeface="Arial" panose="020B0604020202020204" pitchFamily="34" charset="0"/>
              </a:rPr>
              <a:t>allow</a:t>
            </a:r>
            <a:r>
              <a:rPr lang="sv-SE" b="0" i="0" dirty="0">
                <a:effectLst/>
                <a:latin typeface="Arial" panose="020B0604020202020204" pitchFamily="34" charset="0"/>
              </a:rPr>
              <a:t> </a:t>
            </a:r>
            <a:r>
              <a:rPr lang="sv-SE" b="0" i="0" dirty="0" err="1">
                <a:effectLst/>
                <a:latin typeface="Arial" panose="020B0604020202020204" pitchFamily="34" charset="0"/>
              </a:rPr>
              <a:t>others</a:t>
            </a:r>
            <a:r>
              <a:rPr lang="sv-SE" b="0" i="0" dirty="0">
                <a:effectLst/>
                <a:latin typeface="Arial" panose="020B0604020202020204" pitchFamily="34" charset="0"/>
              </a:rPr>
              <a:t> to </a:t>
            </a:r>
            <a:r>
              <a:rPr lang="sv-SE" b="0" i="0" dirty="0" err="1">
                <a:effectLst/>
                <a:latin typeface="Arial" panose="020B0604020202020204" pitchFamily="34" charset="0"/>
              </a:rPr>
              <a:t>change</a:t>
            </a:r>
            <a:r>
              <a:rPr lang="sv-SE" b="0" i="0" dirty="0">
                <a:effectLst/>
                <a:latin typeface="Arial" panose="020B0604020202020204" pitchFamily="34" charset="0"/>
              </a:rPr>
              <a:t>….</a:t>
            </a:r>
            <a:r>
              <a:rPr lang="sv-SE" b="0" i="0" dirty="0" err="1">
                <a:effectLst/>
                <a:latin typeface="Arial" panose="020B0604020202020204" pitchFamily="34" charset="0"/>
              </a:rPr>
              <a:t>also</a:t>
            </a:r>
            <a:r>
              <a:rPr lang="sv-SE" b="0" i="0" dirty="0">
                <a:effectLst/>
                <a:latin typeface="Arial" panose="020B0604020202020204" pitchFamily="34" charset="0"/>
              </a:rPr>
              <a:t>, the data can be </a:t>
            </a:r>
            <a:r>
              <a:rPr lang="sv-SE" b="0" i="0" dirty="0" err="1">
                <a:effectLst/>
                <a:latin typeface="Arial" panose="020B0604020202020204" pitchFamily="34" charset="0"/>
              </a:rPr>
              <a:t>owned</a:t>
            </a:r>
            <a:r>
              <a:rPr lang="sv-SE" b="0" i="0" dirty="0">
                <a:effectLst/>
                <a:latin typeface="Arial" panose="020B0604020202020204" pitchFamily="34" charset="0"/>
              </a:rPr>
              <a:t> by different</a:t>
            </a:r>
          </a:p>
          <a:p>
            <a:pPr algn="l" rtl="0"/>
            <a:r>
              <a:rPr lang="sv-SE" b="0" i="0" dirty="0">
                <a:effectLst/>
                <a:latin typeface="Arial" panose="020B0604020202020204" pitchFamily="34" charset="0"/>
              </a:rPr>
              <a:t> </a:t>
            </a:r>
            <a:r>
              <a:rPr lang="sv-SE" b="0" i="0" dirty="0" err="1">
                <a:effectLst/>
                <a:latin typeface="Arial" panose="020B0604020202020204" pitchFamily="34" charset="0"/>
              </a:rPr>
              <a:t>organizations</a:t>
            </a:r>
            <a:r>
              <a:rPr lang="sv-SE" b="0" i="0" dirty="0">
                <a:effectLst/>
                <a:latin typeface="Arial" panose="020B0604020202020204" pitchFamily="34" charset="0"/>
              </a:rPr>
              <a:t>, </a:t>
            </a:r>
            <a:r>
              <a:rPr lang="sv-SE" b="0" i="0" dirty="0" err="1">
                <a:effectLst/>
                <a:latin typeface="Arial" panose="020B0604020202020204" pitchFamily="34" charset="0"/>
              </a:rPr>
              <a:t>may</a:t>
            </a:r>
            <a:r>
              <a:rPr lang="sv-SE" b="0" i="0" dirty="0">
                <a:effectLst/>
                <a:latin typeface="Arial" panose="020B0604020202020204" pitchFamily="34" charset="0"/>
              </a:rPr>
              <a:t> </a:t>
            </a:r>
            <a:r>
              <a:rPr lang="sv-SE" b="0" i="0" dirty="0" err="1">
                <a:effectLst/>
                <a:latin typeface="Arial" panose="020B0604020202020204" pitchFamily="34" charset="0"/>
              </a:rPr>
              <a:t>have</a:t>
            </a:r>
            <a:r>
              <a:rPr lang="sv-SE" b="0" i="0" dirty="0">
                <a:effectLst/>
                <a:latin typeface="Arial" panose="020B0604020202020204" pitchFamily="34" charset="0"/>
              </a:rPr>
              <a:t> access </a:t>
            </a:r>
            <a:r>
              <a:rPr lang="sv-SE" b="0" i="0" dirty="0" err="1">
                <a:effectLst/>
                <a:latin typeface="Arial" panose="020B0604020202020204" pitchFamily="34" charset="0"/>
              </a:rPr>
              <a:t>control</a:t>
            </a:r>
            <a:r>
              <a:rPr lang="sv-SE" b="0" i="0" dirty="0">
                <a:effectLst/>
                <a:latin typeface="Arial" panose="020B0604020202020204" pitchFamily="34" charset="0"/>
              </a:rPr>
              <a:t> over </a:t>
            </a:r>
            <a:r>
              <a:rPr lang="sv-SE" b="0" i="0" dirty="0" err="1">
                <a:effectLst/>
                <a:latin typeface="Arial" panose="020B0604020202020204" pitchFamily="34" charset="0"/>
              </a:rPr>
              <a:t>their</a:t>
            </a:r>
            <a:r>
              <a:rPr lang="sv-SE" b="0" i="0" dirty="0">
                <a:effectLst/>
                <a:latin typeface="Arial" panose="020B0604020202020204" pitchFamily="34" charset="0"/>
              </a:rPr>
              <a:t> data……. A first </a:t>
            </a:r>
            <a:r>
              <a:rPr lang="sv-SE" b="0" i="0" dirty="0" err="1">
                <a:effectLst/>
                <a:latin typeface="Arial" panose="020B0604020202020204" pitchFamily="34" charset="0"/>
              </a:rPr>
              <a:t>choice</a:t>
            </a:r>
            <a:r>
              <a:rPr lang="sv-SE" b="0" i="0" dirty="0">
                <a:effectLst/>
                <a:latin typeface="Arial" panose="020B0604020202020204" pitchFamily="34" charset="0"/>
              </a:rPr>
              <a:t> </a:t>
            </a:r>
            <a:r>
              <a:rPr lang="sv-SE" b="0" i="0" dirty="0" err="1">
                <a:effectLst/>
                <a:latin typeface="Arial" panose="020B0604020202020204" pitchFamily="34" charset="0"/>
              </a:rPr>
              <a:t>relates</a:t>
            </a:r>
            <a:r>
              <a:rPr lang="sv-SE" b="0" i="0" dirty="0">
                <a:effectLst/>
                <a:latin typeface="Arial" panose="020B0604020202020204" pitchFamily="34" charset="0"/>
              </a:rPr>
              <a:t> to</a:t>
            </a:r>
            <a:endParaRPr lang="en-US" b="0" i="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C63C8BE-B646-CE91-A113-206598F1D4B0}"/>
              </a:ext>
            </a:extLst>
          </p:cNvPr>
          <p:cNvSpPr>
            <a:spLocks noGrp="1"/>
          </p:cNvSpPr>
          <p:nvPr>
            <p:ph type="sldNum" sz="quarter" idx="5"/>
          </p:nvPr>
        </p:nvSpPr>
        <p:spPr/>
        <p:txBody>
          <a:bodyPr/>
          <a:lstStyle/>
          <a:p>
            <a:fld id="{2A412BBC-D748-4AD3-B4E2-B63F4F71A4EB}" type="slidenum">
              <a:rPr lang="sv-SE" smtClean="0"/>
              <a:t>18</a:t>
            </a:fld>
            <a:endParaRPr lang="sv-SE"/>
          </a:p>
        </p:txBody>
      </p:sp>
    </p:spTree>
    <p:extLst>
      <p:ext uri="{BB962C8B-B14F-4D97-AF65-F5344CB8AC3E}">
        <p14:creationId xmlns:p14="http://schemas.microsoft.com/office/powerpoint/2010/main" val="120809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AE70-8822-3914-B5B7-FF1A2CF14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AA5D8-F830-B1BE-E77F-84693794D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49331-82BB-0F46-56EF-F1A1DE99C978}"/>
              </a:ext>
            </a:extLst>
          </p:cNvPr>
          <p:cNvSpPr>
            <a:spLocks noGrp="1"/>
          </p:cNvSpPr>
          <p:nvPr>
            <p:ph type="body" idx="1"/>
          </p:nvPr>
        </p:nvSpPr>
        <p:spPr/>
        <p:txBody>
          <a:bodyPr/>
          <a:lstStyle/>
          <a:p>
            <a:pPr algn="l" rtl="0"/>
            <a:r>
              <a:rPr lang="sv-SE" b="0" i="0" dirty="0" err="1">
                <a:effectLst/>
                <a:latin typeface="Arial" panose="020B0604020202020204" pitchFamily="34" charset="0"/>
              </a:rPr>
              <a:t>Another</a:t>
            </a:r>
            <a:r>
              <a:rPr lang="sv-SE" b="0" i="0" dirty="0">
                <a:effectLst/>
                <a:latin typeface="Arial" panose="020B0604020202020204" pitchFamily="34" charset="0"/>
              </a:rPr>
              <a:t> </a:t>
            </a:r>
            <a:r>
              <a:rPr lang="sv-SE" b="0" i="0" dirty="0" err="1">
                <a:effectLst/>
                <a:latin typeface="Arial" panose="020B0604020202020204" pitchFamily="34" charset="0"/>
              </a:rPr>
              <a:t>choice</a:t>
            </a:r>
            <a:r>
              <a:rPr lang="sv-SE" b="0" i="0" dirty="0">
                <a:effectLst/>
                <a:latin typeface="Arial" panose="020B0604020202020204" pitchFamily="34" charset="0"/>
              </a:rPr>
              <a:t> </a:t>
            </a:r>
            <a:r>
              <a:rPr lang="sv-SE" b="0" i="0" dirty="0" err="1">
                <a:effectLst/>
                <a:latin typeface="Arial" panose="020B0604020202020204" pitchFamily="34" charset="0"/>
              </a:rPr>
              <a:t>relates</a:t>
            </a:r>
            <a:r>
              <a:rPr lang="sv-SE" b="0" i="0" dirty="0">
                <a:effectLst/>
                <a:latin typeface="Arial" panose="020B0604020202020204" pitchFamily="34" charset="0"/>
              </a:rPr>
              <a:t> to……in the </a:t>
            </a:r>
            <a:r>
              <a:rPr lang="sv-SE" b="0" i="0" dirty="0" err="1">
                <a:effectLst/>
                <a:latin typeface="Arial" panose="020B0604020202020204" pitchFamily="34" charset="0"/>
              </a:rPr>
              <a:t>most</a:t>
            </a:r>
            <a:r>
              <a:rPr lang="sv-SE" b="0" i="0" dirty="0">
                <a:effectLst/>
                <a:latin typeface="Arial" panose="020B0604020202020204" pitchFamily="34" charset="0"/>
              </a:rPr>
              <a:t> general case……. </a:t>
            </a:r>
            <a:r>
              <a:rPr lang="sv-SE" b="0" i="0" dirty="0" err="1">
                <a:effectLst/>
                <a:latin typeface="Arial" panose="020B0604020202020204" pitchFamily="34" charset="0"/>
              </a:rPr>
              <a:t>Incorrect</a:t>
            </a:r>
            <a:r>
              <a:rPr lang="sv-SE" b="0" i="0" dirty="0">
                <a:effectLst/>
                <a:latin typeface="Arial" panose="020B0604020202020204" pitchFamily="34" charset="0"/>
              </a:rPr>
              <a:t> axioms in the Kg </a:t>
            </a:r>
            <a:r>
              <a:rPr lang="sv-SE" b="0" i="0" dirty="0" err="1">
                <a:effectLst/>
                <a:latin typeface="Arial" panose="020B0604020202020204" pitchFamily="34" charset="0"/>
              </a:rPr>
              <a:t>may</a:t>
            </a:r>
            <a:r>
              <a:rPr lang="sv-SE" b="0" i="0" dirty="0">
                <a:effectLst/>
                <a:latin typeface="Arial" panose="020B0604020202020204" pitchFamily="34" charset="0"/>
              </a:rPr>
              <a:t> lead to </a:t>
            </a:r>
            <a:r>
              <a:rPr lang="sv-SE" b="0" i="0" dirty="0" err="1">
                <a:effectLst/>
                <a:latin typeface="Arial" panose="020B0604020202020204" pitchFamily="34" charset="0"/>
              </a:rPr>
              <a:t>removing</a:t>
            </a:r>
            <a:r>
              <a:rPr lang="sv-SE" b="0" i="0" dirty="0">
                <a:effectLst/>
                <a:latin typeface="Arial" panose="020B0604020202020204" pitchFamily="34" charset="0"/>
              </a:rPr>
              <a:t> and </a:t>
            </a:r>
            <a:r>
              <a:rPr lang="sv-SE" b="0" i="0" dirty="0" err="1">
                <a:effectLst/>
                <a:latin typeface="Arial" panose="020B0604020202020204" pitchFamily="34" charset="0"/>
              </a:rPr>
              <a:t>adding</a:t>
            </a:r>
            <a:r>
              <a:rPr lang="sv-SE" b="0" i="0" dirty="0">
                <a:effectLst/>
                <a:latin typeface="Arial" panose="020B0604020202020204" pitchFamily="34" charset="0"/>
              </a:rPr>
              <a:t> axioms in </a:t>
            </a:r>
            <a:r>
              <a:rPr lang="sv-SE" b="0" i="0" dirty="0" err="1">
                <a:effectLst/>
                <a:latin typeface="Arial" panose="020B0604020202020204" pitchFamily="34" charset="0"/>
              </a:rPr>
              <a:t>any</a:t>
            </a:r>
            <a:r>
              <a:rPr lang="sv-SE" b="0" i="0" dirty="0">
                <a:effectLst/>
                <a:latin typeface="Arial" panose="020B0604020202020204" pitchFamily="34" charset="0"/>
              </a:rPr>
              <a:t> </a:t>
            </a:r>
            <a:r>
              <a:rPr lang="sv-SE" b="0" i="0" dirty="0" err="1">
                <a:effectLst/>
                <a:latin typeface="Arial" panose="020B0604020202020204" pitchFamily="34" charset="0"/>
              </a:rPr>
              <a:t>ontology</a:t>
            </a:r>
            <a:r>
              <a:rPr lang="sv-SE" b="0" i="0" dirty="0">
                <a:effectLst/>
                <a:latin typeface="Arial" panose="020B0604020202020204" pitchFamily="34" charset="0"/>
              </a:rPr>
              <a:t> or dataset……. </a:t>
            </a:r>
            <a:endParaRPr lang="en-US" b="0" i="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F551603-B23D-0C59-66A4-0CF1F94A5220}"/>
              </a:ext>
            </a:extLst>
          </p:cNvPr>
          <p:cNvSpPr>
            <a:spLocks noGrp="1"/>
          </p:cNvSpPr>
          <p:nvPr>
            <p:ph type="sldNum" sz="quarter" idx="5"/>
          </p:nvPr>
        </p:nvSpPr>
        <p:spPr/>
        <p:txBody>
          <a:bodyPr/>
          <a:lstStyle/>
          <a:p>
            <a:fld id="{2A412BBC-D748-4AD3-B4E2-B63F4F71A4EB}" type="slidenum">
              <a:rPr lang="sv-SE" smtClean="0"/>
              <a:t>19</a:t>
            </a:fld>
            <a:endParaRPr lang="sv-SE"/>
          </a:p>
        </p:txBody>
      </p:sp>
    </p:spTree>
    <p:extLst>
      <p:ext uri="{BB962C8B-B14F-4D97-AF65-F5344CB8AC3E}">
        <p14:creationId xmlns:p14="http://schemas.microsoft.com/office/powerpoint/2010/main" val="57621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800" b="0" i="0" dirty="0">
                <a:effectLst/>
                <a:latin typeface="Calibri (Body)"/>
                <a:cs typeface="+mn-cs"/>
              </a:rPr>
              <a:t>application scenarios that involve searching, integrating, managing data from diverse source, In this work, we use a DL kb to represent a KG, which may contain…..</a:t>
            </a:r>
          </a:p>
        </p:txBody>
      </p:sp>
      <p:sp>
        <p:nvSpPr>
          <p:cNvPr id="4" name="Slide Number Placeholder 3"/>
          <p:cNvSpPr>
            <a:spLocks noGrp="1"/>
          </p:cNvSpPr>
          <p:nvPr>
            <p:ph type="sldNum" sz="quarter" idx="5"/>
          </p:nvPr>
        </p:nvSpPr>
        <p:spPr/>
        <p:txBody>
          <a:bodyPr/>
          <a:lstStyle/>
          <a:p>
            <a:fld id="{277138C0-F8DD-4380-928E-518BFC995D8B}" type="slidenum">
              <a:rPr lang="sv-SE" smtClean="0"/>
              <a:t>2</a:t>
            </a:fld>
            <a:endParaRPr lang="sv-SE"/>
          </a:p>
        </p:txBody>
      </p:sp>
    </p:spTree>
    <p:extLst>
      <p:ext uri="{BB962C8B-B14F-4D97-AF65-F5344CB8AC3E}">
        <p14:creationId xmlns:p14="http://schemas.microsoft.com/office/powerpoint/2010/main" val="195770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5446-6CD1-FD62-EDB0-27FAD2B7D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FE70C-7D60-2DB3-524E-F0AFEE9A4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748C9-D706-4155-A314-6A07F12B7FAD}"/>
              </a:ext>
            </a:extLst>
          </p:cNvPr>
          <p:cNvSpPr>
            <a:spLocks noGrp="1"/>
          </p:cNvSpPr>
          <p:nvPr>
            <p:ph type="body" idx="1"/>
          </p:nvPr>
        </p:nvSpPr>
        <p:spPr/>
        <p:txBody>
          <a:bodyPr/>
          <a:lstStyle/>
          <a:p>
            <a:pPr algn="l" rtl="0"/>
            <a:r>
              <a:rPr lang="sv-SE" b="0" i="0" dirty="0">
                <a:effectLst/>
                <a:latin typeface="Arial" panose="020B0604020202020204" pitchFamily="34" charset="0"/>
              </a:rPr>
              <a:t>The </a:t>
            </a:r>
            <a:r>
              <a:rPr lang="sv-SE" b="0" i="0" dirty="0" err="1">
                <a:effectLst/>
                <a:latin typeface="Arial" panose="020B0604020202020204" pitchFamily="34" charset="0"/>
              </a:rPr>
              <a:t>autonomy</a:t>
            </a:r>
            <a:r>
              <a:rPr lang="sv-SE" b="0" i="0" dirty="0">
                <a:effectLst/>
                <a:latin typeface="Arial" panose="020B0604020202020204" pitchFamily="34" charset="0"/>
              </a:rPr>
              <a:t> </a:t>
            </a:r>
            <a:r>
              <a:rPr lang="sv-SE" b="0" i="0" dirty="0" err="1">
                <a:effectLst/>
                <a:latin typeface="Arial" panose="020B0604020202020204" pitchFamily="34" charset="0"/>
              </a:rPr>
              <a:t>levels</a:t>
            </a:r>
            <a:r>
              <a:rPr lang="sv-SE" b="0" i="0" dirty="0">
                <a:effectLst/>
                <a:latin typeface="Arial" panose="020B0604020202020204" pitchFamily="34" charset="0"/>
              </a:rPr>
              <a:t> and operators can </a:t>
            </a:r>
            <a:r>
              <a:rPr lang="sv-SE" b="0" i="0" dirty="0" err="1">
                <a:effectLst/>
                <a:latin typeface="Arial" panose="020B0604020202020204" pitchFamily="34" charset="0"/>
              </a:rPr>
              <a:t>also</a:t>
            </a:r>
            <a:r>
              <a:rPr lang="sv-SE" b="0" i="0" dirty="0">
                <a:effectLst/>
                <a:latin typeface="Arial" panose="020B0604020202020204" pitchFamily="34" charset="0"/>
              </a:rPr>
              <a:t> be </a:t>
            </a:r>
            <a:r>
              <a:rPr lang="sv-SE" b="0" i="0" dirty="0" err="1">
                <a:effectLst/>
                <a:latin typeface="Arial" panose="020B0604020202020204" pitchFamily="34" charset="0"/>
              </a:rPr>
              <a:t>used</a:t>
            </a:r>
            <a:r>
              <a:rPr lang="sv-SE" b="0" i="0" dirty="0">
                <a:effectLst/>
                <a:latin typeface="Arial" panose="020B0604020202020204" pitchFamily="34" charset="0"/>
              </a:rPr>
              <a:t> to deal with </a:t>
            </a:r>
            <a:r>
              <a:rPr lang="sv-SE" b="0" i="0" dirty="0" err="1">
                <a:effectLst/>
                <a:latin typeface="Arial" panose="020B0604020202020204" pitchFamily="34" charset="0"/>
              </a:rPr>
              <a:t>cases</a:t>
            </a:r>
            <a:r>
              <a:rPr lang="sv-SE" b="0" i="0" dirty="0">
                <a:effectLst/>
                <a:latin typeface="Arial" panose="020B0604020202020204" pitchFamily="34" charset="0"/>
              </a:rPr>
              <a:t> </a:t>
            </a:r>
            <a:r>
              <a:rPr lang="sv-SE" b="0" i="0" dirty="0" err="1">
                <a:effectLst/>
                <a:latin typeface="Arial" panose="020B0604020202020204" pitchFamily="34" charset="0"/>
              </a:rPr>
              <a:t>regarding</a:t>
            </a:r>
            <a:r>
              <a:rPr lang="sv-SE" b="0" i="0" dirty="0">
                <a:effectLst/>
                <a:latin typeface="Arial" panose="020B0604020202020204" pitchFamily="34" charset="0"/>
              </a:rPr>
              <a:t> </a:t>
            </a:r>
            <a:r>
              <a:rPr lang="sv-SE" b="0" i="0" dirty="0" err="1">
                <a:effectLst/>
                <a:latin typeface="Arial" panose="020B0604020202020204" pitchFamily="34" charset="0"/>
              </a:rPr>
              <a:t>refutability</a:t>
            </a:r>
            <a:r>
              <a:rPr lang="sv-SE" b="0" i="0" dirty="0">
                <a:effectLst/>
                <a:latin typeface="Arial" panose="020B0604020202020204" pitchFamily="34" charset="0"/>
              </a:rPr>
              <a:t>, for </a:t>
            </a:r>
            <a:r>
              <a:rPr lang="sv-SE" b="0" i="0" dirty="0" err="1">
                <a:effectLst/>
                <a:latin typeface="Arial" panose="020B0604020202020204" pitchFamily="34" charset="0"/>
              </a:rPr>
              <a:t>instance</a:t>
            </a:r>
            <a:r>
              <a:rPr lang="sv-SE" b="0" i="0" dirty="0">
                <a:effectLst/>
                <a:latin typeface="Arial" panose="020B0604020202020204" pitchFamily="34" charset="0"/>
              </a:rPr>
              <a:t>, </a:t>
            </a:r>
            <a:r>
              <a:rPr lang="sv-SE" b="0" i="0" dirty="0" err="1">
                <a:effectLst/>
                <a:latin typeface="Arial" panose="020B0604020202020204" pitchFamily="34" charset="0"/>
              </a:rPr>
              <a:t>which</a:t>
            </a:r>
            <a:r>
              <a:rPr lang="sv-SE" b="0" i="0" dirty="0">
                <a:effectLst/>
                <a:latin typeface="Arial" panose="020B0604020202020204" pitchFamily="34" charset="0"/>
              </a:rPr>
              <a:t> axiom are </a:t>
            </a:r>
            <a:r>
              <a:rPr lang="sv-SE" b="0" i="0" dirty="0" err="1">
                <a:effectLst/>
                <a:latin typeface="Arial" panose="020B0604020202020204" pitchFamily="34" charset="0"/>
              </a:rPr>
              <a:t>deemed</a:t>
            </a:r>
            <a:r>
              <a:rPr lang="sv-SE" b="0" i="0" dirty="0">
                <a:effectLst/>
                <a:latin typeface="Arial" panose="020B0604020202020204" pitchFamily="34" charset="0"/>
              </a:rPr>
              <a:t> to be </a:t>
            </a:r>
            <a:r>
              <a:rPr lang="sv-SE" b="0" i="0" dirty="0" err="1">
                <a:effectLst/>
                <a:latin typeface="Arial" panose="020B0604020202020204" pitchFamily="34" charset="0"/>
              </a:rPr>
              <a:t>correct</a:t>
            </a:r>
            <a:r>
              <a:rPr lang="sv-SE" b="0" i="0" dirty="0">
                <a:effectLst/>
                <a:latin typeface="Arial" panose="020B0604020202020204" pitchFamily="34" charset="0"/>
              </a:rPr>
              <a:t> and </a:t>
            </a:r>
            <a:r>
              <a:rPr lang="sv-SE" b="0" i="0" dirty="0" err="1">
                <a:effectLst/>
                <a:latin typeface="Arial" panose="020B0604020202020204" pitchFamily="34" charset="0"/>
              </a:rPr>
              <a:t>which</a:t>
            </a:r>
            <a:r>
              <a:rPr lang="sv-SE" b="0" i="0" dirty="0">
                <a:effectLst/>
                <a:latin typeface="Arial" panose="020B0604020202020204" pitchFamily="34" charset="0"/>
              </a:rPr>
              <a:t> are refutable</a:t>
            </a:r>
            <a:endParaRPr lang="en-US" b="0" i="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E0D007C-BEB7-9646-0088-6356C61E01D8}"/>
              </a:ext>
            </a:extLst>
          </p:cNvPr>
          <p:cNvSpPr>
            <a:spLocks noGrp="1"/>
          </p:cNvSpPr>
          <p:nvPr>
            <p:ph type="sldNum" sz="quarter" idx="5"/>
          </p:nvPr>
        </p:nvSpPr>
        <p:spPr/>
        <p:txBody>
          <a:bodyPr/>
          <a:lstStyle/>
          <a:p>
            <a:fld id="{2A412BBC-D748-4AD3-B4E2-B63F4F71A4EB}" type="slidenum">
              <a:rPr lang="sv-SE" smtClean="0"/>
              <a:t>20</a:t>
            </a:fld>
            <a:endParaRPr lang="sv-SE"/>
          </a:p>
        </p:txBody>
      </p:sp>
    </p:spTree>
    <p:extLst>
      <p:ext uri="{BB962C8B-B14F-4D97-AF65-F5344CB8AC3E}">
        <p14:creationId xmlns:p14="http://schemas.microsoft.com/office/powerpoint/2010/main" val="267536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SE" sz="1200" dirty="0"/>
              <a:t>By </a:t>
            </a:r>
            <a:r>
              <a:rPr lang="sv-SE" sz="1200" dirty="0" err="1"/>
              <a:t>comparing</a:t>
            </a:r>
            <a:r>
              <a:rPr lang="sv-SE" sz="1200" dirty="0"/>
              <a:t> </a:t>
            </a:r>
            <a:r>
              <a:rPr lang="sv-SE" sz="1200" dirty="0" err="1"/>
              <a:t>these</a:t>
            </a:r>
            <a:r>
              <a:rPr lang="sv-SE" sz="1200" dirty="0"/>
              <a:t> different </a:t>
            </a:r>
            <a:r>
              <a:rPr lang="sv-SE" sz="1200" dirty="0" err="1"/>
              <a:t>choices</a:t>
            </a:r>
            <a:r>
              <a:rPr lang="sv-SE" sz="1200" dirty="0"/>
              <a:t> and the influences on the </a:t>
            </a:r>
            <a:r>
              <a:rPr lang="sv-SE" sz="1200" dirty="0" err="1"/>
              <a:t>resulting</a:t>
            </a:r>
            <a:r>
              <a:rPr lang="sv-SE" sz="1200" dirty="0"/>
              <a:t> KG, it provides us </a:t>
            </a:r>
            <a:r>
              <a:rPr lang="sv-SE" sz="1200" dirty="0" err="1"/>
              <a:t>insights</a:t>
            </a:r>
            <a:r>
              <a:rPr lang="sv-SE" sz="1200" dirty="0"/>
              <a:t> that </a:t>
            </a:r>
            <a:r>
              <a:rPr lang="sv-SE" sz="1200" dirty="0" err="1"/>
              <a:t>when</a:t>
            </a:r>
            <a:r>
              <a:rPr lang="sv-SE" sz="1200" dirty="0"/>
              <a:t> </a:t>
            </a:r>
            <a:r>
              <a:rPr lang="sv-SE" sz="1200" dirty="0" err="1"/>
              <a:t>develop</a:t>
            </a:r>
            <a:r>
              <a:rPr lang="sv-SE" sz="1200" dirty="0"/>
              <a:t> a </a:t>
            </a:r>
            <a:r>
              <a:rPr lang="sv-SE" sz="1200" dirty="0" err="1"/>
              <a:t>repair</a:t>
            </a:r>
            <a:r>
              <a:rPr lang="sv-SE" sz="1200" dirty="0"/>
              <a:t> system, we </a:t>
            </a:r>
            <a:r>
              <a:rPr lang="sv-SE" sz="1200" dirty="0" err="1"/>
              <a:t>need</a:t>
            </a:r>
            <a:r>
              <a:rPr lang="sv-SE" sz="1200" dirty="0"/>
              <a:t> to </a:t>
            </a:r>
            <a:r>
              <a:rPr lang="sv-SE" sz="1200" dirty="0" err="1"/>
              <a:t>decid</a:t>
            </a:r>
            <a:r>
              <a:rPr lang="sv-SE" sz="1200" dirty="0"/>
              <a:t> on………..</a:t>
            </a:r>
            <a:endParaRPr lang="en-US" sz="1200" dirty="0"/>
          </a:p>
        </p:txBody>
      </p:sp>
      <p:sp>
        <p:nvSpPr>
          <p:cNvPr id="4" name="Slide Number Placeholder 3"/>
          <p:cNvSpPr>
            <a:spLocks noGrp="1"/>
          </p:cNvSpPr>
          <p:nvPr>
            <p:ph type="sldNum" sz="quarter" idx="5"/>
          </p:nvPr>
        </p:nvSpPr>
        <p:spPr/>
        <p:txBody>
          <a:bodyPr/>
          <a:lstStyle/>
          <a:p>
            <a:fld id="{2A412BBC-D748-4AD3-B4E2-B63F4F71A4EB}" type="slidenum">
              <a:rPr lang="sv-SE" smtClean="0"/>
              <a:t>21</a:t>
            </a:fld>
            <a:endParaRPr lang="sv-SE"/>
          </a:p>
        </p:txBody>
      </p:sp>
    </p:spTree>
    <p:extLst>
      <p:ext uri="{BB962C8B-B14F-4D97-AF65-F5344CB8AC3E}">
        <p14:creationId xmlns:p14="http://schemas.microsoft.com/office/powerpoint/2010/main" val="247979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1E2D-54D6-1C71-A126-54BF53C86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BE41B-0B76-E7D1-8FFC-85556A3BA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9671F-8A7D-0DAB-7B5B-21DC6382B6FC}"/>
              </a:ext>
            </a:extLst>
          </p:cNvPr>
          <p:cNvSpPr>
            <a:spLocks noGrp="1"/>
          </p:cNvSpPr>
          <p:nvPr>
            <p:ph type="body" idx="1"/>
          </p:nvPr>
        </p:nvSpPr>
        <p:spPr/>
        <p:txBody>
          <a:bodyPr/>
          <a:lstStyle/>
          <a:p>
            <a:r>
              <a:rPr lang="sv-SE" dirty="0" err="1"/>
              <a:t>Take</a:t>
            </a:r>
            <a:r>
              <a:rPr lang="sv-SE" dirty="0"/>
              <a:t> </a:t>
            </a:r>
            <a:r>
              <a:rPr lang="sv-SE" dirty="0" err="1"/>
              <a:t>away</a:t>
            </a:r>
            <a:r>
              <a:rPr lang="sv-SE"/>
              <a:t> of</a:t>
            </a:r>
            <a:r>
              <a:rPr lang="sv-SE" dirty="0"/>
              <a:t> </a:t>
            </a:r>
            <a:r>
              <a:rPr lang="sv-SE" dirty="0" err="1"/>
              <a:t>this</a:t>
            </a:r>
            <a:r>
              <a:rPr lang="sv-SE" dirty="0"/>
              <a:t> talk …….</a:t>
            </a:r>
          </a:p>
        </p:txBody>
      </p:sp>
      <p:sp>
        <p:nvSpPr>
          <p:cNvPr id="4" name="Slide Number Placeholder 3">
            <a:extLst>
              <a:ext uri="{FF2B5EF4-FFF2-40B4-BE49-F238E27FC236}">
                <a16:creationId xmlns:a16="http://schemas.microsoft.com/office/drawing/2014/main" id="{940C677D-912E-FF13-B27C-C51198AA87EE}"/>
              </a:ext>
            </a:extLst>
          </p:cNvPr>
          <p:cNvSpPr>
            <a:spLocks noGrp="1"/>
          </p:cNvSpPr>
          <p:nvPr>
            <p:ph type="sldNum" sz="quarter" idx="5"/>
          </p:nvPr>
        </p:nvSpPr>
        <p:spPr/>
        <p:txBody>
          <a:bodyPr/>
          <a:lstStyle/>
          <a:p>
            <a:fld id="{277138C0-F8DD-4380-928E-518BFC995D8B}" type="slidenum">
              <a:rPr lang="sv-SE" smtClean="0"/>
              <a:t>22</a:t>
            </a:fld>
            <a:endParaRPr lang="sv-SE"/>
          </a:p>
        </p:txBody>
      </p:sp>
    </p:spTree>
    <p:extLst>
      <p:ext uri="{BB962C8B-B14F-4D97-AF65-F5344CB8AC3E}">
        <p14:creationId xmlns:p14="http://schemas.microsoft.com/office/powerpoint/2010/main" val="307648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5E6A-4CF6-DBA1-DF83-B9C8F2E81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BFB3F-E43F-38FD-9033-EFE63E754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887E9-3BCD-251C-BB12-8D47B61DA60B}"/>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dirty="0"/>
              <a:t> </a:t>
            </a:r>
            <a:r>
              <a:rPr lang="en-US" sz="800" dirty="0" err="1"/>
              <a:t>DBpedia</a:t>
            </a:r>
            <a:r>
              <a:rPr lang="en-US" sz="800" dirty="0"/>
              <a:t> is created by extracting information from the </a:t>
            </a:r>
            <a:r>
              <a:rPr lang="en-US" sz="800" dirty="0" err="1"/>
              <a:t>infoboxes</a:t>
            </a:r>
            <a:r>
              <a:rPr lang="en-US" sz="800" dirty="0"/>
              <a:t> on Wikipedia pages</a:t>
            </a:r>
            <a:r>
              <a:rPr lang="sv-SE" sz="800" dirty="0"/>
              <a:t> and </a:t>
            </a:r>
            <a:r>
              <a:rPr lang="sv-SE" sz="800" dirty="0" err="1"/>
              <a:t>then</a:t>
            </a:r>
            <a:r>
              <a:rPr lang="en-US" sz="800" dirty="0"/>
              <a:t> are mapped to the </a:t>
            </a:r>
            <a:r>
              <a:rPr lang="en-US" sz="800" dirty="0" err="1"/>
              <a:t>dbpedia</a:t>
            </a:r>
            <a:r>
              <a:rPr lang="en-US" sz="800" dirty="0"/>
              <a:t> onto. Using those mappings, an A-box for the ontology T-box is automatically extracted using the </a:t>
            </a:r>
            <a:r>
              <a:rPr lang="en-US" sz="800" dirty="0" err="1"/>
              <a:t>DBpedia</a:t>
            </a:r>
            <a:r>
              <a:rPr lang="en-US" sz="800" dirty="0"/>
              <a:t> extraction framework. However, during the generation and extraction process, errors can be introduced at various steps: e.g., if incorrect information when forming the ontology may generate incorrect </a:t>
            </a:r>
            <a:r>
              <a:rPr lang="en-US" sz="800" dirty="0" err="1"/>
              <a:t>Tbox</a:t>
            </a:r>
            <a:r>
              <a:rPr lang="en-US" sz="800" dirty="0"/>
              <a:t> axioms or if wrong mappings used during extraction</a:t>
            </a:r>
            <a:endParaRPr lang="en-US" sz="800" b="0" i="0" dirty="0">
              <a:effectLst/>
              <a:latin typeface="Calibri (Body)"/>
              <a:cs typeface="+mn-cs"/>
            </a:endParaRPr>
          </a:p>
        </p:txBody>
      </p:sp>
      <p:sp>
        <p:nvSpPr>
          <p:cNvPr id="4" name="Slide Number Placeholder 3">
            <a:extLst>
              <a:ext uri="{FF2B5EF4-FFF2-40B4-BE49-F238E27FC236}">
                <a16:creationId xmlns:a16="http://schemas.microsoft.com/office/drawing/2014/main" id="{88D93EB3-0A18-9244-4E7D-D96A51DEBD96}"/>
              </a:ext>
            </a:extLst>
          </p:cNvPr>
          <p:cNvSpPr>
            <a:spLocks noGrp="1"/>
          </p:cNvSpPr>
          <p:nvPr>
            <p:ph type="sldNum" sz="quarter" idx="5"/>
          </p:nvPr>
        </p:nvSpPr>
        <p:spPr/>
        <p:txBody>
          <a:bodyPr/>
          <a:lstStyle/>
          <a:p>
            <a:fld id="{277138C0-F8DD-4380-928E-518BFC995D8B}" type="slidenum">
              <a:rPr lang="sv-SE" smtClean="0"/>
              <a:t>3</a:t>
            </a:fld>
            <a:endParaRPr lang="sv-SE"/>
          </a:p>
        </p:txBody>
      </p:sp>
    </p:spTree>
    <p:extLst>
      <p:ext uri="{BB962C8B-B14F-4D97-AF65-F5344CB8AC3E}">
        <p14:creationId xmlns:p14="http://schemas.microsoft.com/office/powerpoint/2010/main" val="188793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3AA-5A23-4C50-729C-ECB335C72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F9A2F-CBC6-D414-6934-9C298096F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CC44C-1494-719E-C29B-30F72E08CD0E}"/>
              </a:ext>
            </a:extLst>
          </p:cNvPr>
          <p:cNvSpPr>
            <a:spLocks noGrp="1"/>
          </p:cNvSpPr>
          <p:nvPr>
            <p:ph type="body" idx="1"/>
          </p:nvPr>
        </p:nvSpPr>
        <p:spPr/>
        <p:txBody>
          <a:bodyPr/>
          <a:lstStyle/>
          <a:p>
            <a:pPr marL="0" indent="0" algn="just">
              <a:buNone/>
            </a:pPr>
            <a:endParaRPr lang="en-US" b="0" i="0" dirty="0">
              <a:effectLst/>
              <a:latin typeface="Calibri (Body)"/>
              <a:cs typeface="+mn-cs"/>
            </a:endParaRPr>
          </a:p>
        </p:txBody>
      </p:sp>
      <p:sp>
        <p:nvSpPr>
          <p:cNvPr id="4" name="Slide Number Placeholder 3">
            <a:extLst>
              <a:ext uri="{FF2B5EF4-FFF2-40B4-BE49-F238E27FC236}">
                <a16:creationId xmlns:a16="http://schemas.microsoft.com/office/drawing/2014/main" id="{0537E905-4E12-A171-F8CF-B34B0B458351}"/>
              </a:ext>
            </a:extLst>
          </p:cNvPr>
          <p:cNvSpPr>
            <a:spLocks noGrp="1"/>
          </p:cNvSpPr>
          <p:nvPr>
            <p:ph type="sldNum" sz="quarter" idx="5"/>
          </p:nvPr>
        </p:nvSpPr>
        <p:spPr/>
        <p:txBody>
          <a:bodyPr/>
          <a:lstStyle/>
          <a:p>
            <a:fld id="{277138C0-F8DD-4380-928E-518BFC995D8B}" type="slidenum">
              <a:rPr lang="sv-SE" smtClean="0"/>
              <a:t>4</a:t>
            </a:fld>
            <a:endParaRPr lang="sv-SE"/>
          </a:p>
        </p:txBody>
      </p:sp>
    </p:spTree>
    <p:extLst>
      <p:ext uri="{BB962C8B-B14F-4D97-AF65-F5344CB8AC3E}">
        <p14:creationId xmlns:p14="http://schemas.microsoft.com/office/powerpoint/2010/main" val="330517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818C-49D7-E0C4-4F8C-E1D89E885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FEC3D-8727-16F4-B327-A5C84A329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8A217-0DA2-4693-0982-8008D5206DB0}"/>
              </a:ext>
            </a:extLst>
          </p:cNvPr>
          <p:cNvSpPr>
            <a:spLocks noGrp="1"/>
          </p:cNvSpPr>
          <p:nvPr>
            <p:ph type="body" idx="1"/>
          </p:nvPr>
        </p:nvSpPr>
        <p:spPr/>
        <p:txBody>
          <a:bodyPr/>
          <a:lstStyle/>
          <a:p>
            <a:pPr marL="0" indent="0" algn="just">
              <a:buNone/>
            </a:pPr>
            <a:endParaRPr lang="en-US" b="0" i="0" dirty="0">
              <a:effectLst/>
              <a:latin typeface="Calibri (Body)"/>
              <a:cs typeface="+mn-cs"/>
            </a:endParaRPr>
          </a:p>
        </p:txBody>
      </p:sp>
      <p:sp>
        <p:nvSpPr>
          <p:cNvPr id="4" name="Slide Number Placeholder 3">
            <a:extLst>
              <a:ext uri="{FF2B5EF4-FFF2-40B4-BE49-F238E27FC236}">
                <a16:creationId xmlns:a16="http://schemas.microsoft.com/office/drawing/2014/main" id="{BED99E16-423B-E0CF-2CAD-A46E3D531272}"/>
              </a:ext>
            </a:extLst>
          </p:cNvPr>
          <p:cNvSpPr>
            <a:spLocks noGrp="1"/>
          </p:cNvSpPr>
          <p:nvPr>
            <p:ph type="sldNum" sz="quarter" idx="5"/>
          </p:nvPr>
        </p:nvSpPr>
        <p:spPr/>
        <p:txBody>
          <a:bodyPr/>
          <a:lstStyle/>
          <a:p>
            <a:fld id="{277138C0-F8DD-4380-928E-518BFC995D8B}" type="slidenum">
              <a:rPr lang="sv-SE" smtClean="0"/>
              <a:t>5</a:t>
            </a:fld>
            <a:endParaRPr lang="sv-SE"/>
          </a:p>
        </p:txBody>
      </p:sp>
    </p:spTree>
    <p:extLst>
      <p:ext uri="{BB962C8B-B14F-4D97-AF65-F5344CB8AC3E}">
        <p14:creationId xmlns:p14="http://schemas.microsoft.com/office/powerpoint/2010/main" val="216523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846B-27D7-F317-0FB9-0F4690823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A9176-1930-824D-5C2D-753E0546F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FDF22-EC66-9D7C-CB64-19B798524C26}"/>
              </a:ext>
            </a:extLst>
          </p:cNvPr>
          <p:cNvSpPr>
            <a:spLocks noGrp="1"/>
          </p:cNvSpPr>
          <p:nvPr>
            <p:ph type="body" idx="1"/>
          </p:nvPr>
        </p:nvSpPr>
        <p:spPr/>
        <p:txBody>
          <a:bodyPr/>
          <a:lstStyle/>
          <a:p>
            <a:pPr marL="0" indent="0" algn="just">
              <a:buNone/>
            </a:pPr>
            <a:r>
              <a:rPr lang="en-US" b="0" i="0" dirty="0">
                <a:effectLst/>
                <a:latin typeface="Calibri (Body)"/>
                <a:cs typeface="+mn-cs"/>
              </a:rPr>
              <a:t>In this work, discuss ways that can solve the issues related to correctness and completeness when creating repairing systems. </a:t>
            </a:r>
          </a:p>
          <a:p>
            <a:pPr marL="0" indent="0" algn="just">
              <a:buNone/>
            </a:pPr>
            <a:endParaRPr lang="en-US" b="0" i="0" dirty="0">
              <a:effectLst/>
              <a:latin typeface="Calibri (Body)"/>
              <a:cs typeface="+mn-cs"/>
            </a:endParaRPr>
          </a:p>
          <a:p>
            <a:pPr marL="0" indent="0" algn="just">
              <a:buNone/>
            </a:pPr>
            <a:endParaRPr lang="en-US" b="0" i="0" dirty="0">
              <a:effectLst/>
              <a:latin typeface="Calibri (Body)"/>
              <a:cs typeface="+mn-cs"/>
            </a:endParaRPr>
          </a:p>
        </p:txBody>
      </p:sp>
      <p:sp>
        <p:nvSpPr>
          <p:cNvPr id="4" name="Slide Number Placeholder 3">
            <a:extLst>
              <a:ext uri="{FF2B5EF4-FFF2-40B4-BE49-F238E27FC236}">
                <a16:creationId xmlns:a16="http://schemas.microsoft.com/office/drawing/2014/main" id="{DBBF31BD-DE26-AD33-8C06-117EF6B1A959}"/>
              </a:ext>
            </a:extLst>
          </p:cNvPr>
          <p:cNvSpPr>
            <a:spLocks noGrp="1"/>
          </p:cNvSpPr>
          <p:nvPr>
            <p:ph type="sldNum" sz="quarter" idx="5"/>
          </p:nvPr>
        </p:nvSpPr>
        <p:spPr/>
        <p:txBody>
          <a:bodyPr/>
          <a:lstStyle/>
          <a:p>
            <a:fld id="{277138C0-F8DD-4380-928E-518BFC995D8B}" type="slidenum">
              <a:rPr lang="sv-SE" smtClean="0"/>
              <a:t>6</a:t>
            </a:fld>
            <a:endParaRPr lang="sv-SE"/>
          </a:p>
        </p:txBody>
      </p:sp>
    </p:spTree>
    <p:extLst>
      <p:ext uri="{BB962C8B-B14F-4D97-AF65-F5344CB8AC3E}">
        <p14:creationId xmlns:p14="http://schemas.microsoft.com/office/powerpoint/2010/main" val="39487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5D75-4152-BEE0-9C15-2D1660F85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A02EF-A475-BD81-26FE-E4669E856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B784B-0036-AAF6-00D1-43443CEA4DD3}"/>
              </a:ext>
            </a:extLst>
          </p:cNvPr>
          <p:cNvSpPr>
            <a:spLocks noGrp="1"/>
          </p:cNvSpPr>
          <p:nvPr>
            <p:ph type="body" idx="1"/>
          </p:nvPr>
        </p:nvSpPr>
        <p:spPr/>
        <p:txBody>
          <a:bodyPr/>
          <a:lstStyle/>
          <a:p>
            <a:r>
              <a:rPr lang="en-US" b="0" i="0" dirty="0">
                <a:effectLst/>
                <a:latin typeface="Arial" panose="020B0604020202020204" pitchFamily="34" charset="0"/>
              </a:rPr>
              <a:t>As we discuss quality in terms of correctness and completeness in this work. we instead use preference relations to compare KGs with respect to correctness and completeness. Essentially, KG1 is more complete/incorrect than KG2, if </a:t>
            </a:r>
            <a:r>
              <a:rPr lang="en-US" b="0" i="0" dirty="0" err="1">
                <a:effectLst/>
                <a:latin typeface="Arial" panose="020B0604020202020204" pitchFamily="34" charset="0"/>
              </a:rPr>
              <a:t>allcorrect</a:t>
            </a:r>
            <a:r>
              <a:rPr lang="en-US" b="0" i="0" dirty="0">
                <a:effectLst/>
                <a:latin typeface="Arial" panose="020B0604020202020204" pitchFamily="34" charset="0"/>
              </a:rPr>
              <a:t>/incorrect information in KG2 can be derived in KG1, but there is additional correct/</a:t>
            </a:r>
            <a:r>
              <a:rPr lang="en-US" b="0" i="0" dirty="0" err="1">
                <a:effectLst/>
                <a:latin typeface="Arial" panose="020B0604020202020204" pitchFamily="34" charset="0"/>
              </a:rPr>
              <a:t>incorrectinformation</a:t>
            </a:r>
            <a:r>
              <a:rPr lang="en-US" b="0" i="0" dirty="0">
                <a:effectLst/>
                <a:latin typeface="Arial" panose="020B0604020202020204" pitchFamily="34" charset="0"/>
              </a:rPr>
              <a:t> in KG1 that is not derivable in KG2.</a:t>
            </a:r>
            <a:endParaRPr lang="en-US" b="0" i="0" dirty="0">
              <a:effectLst/>
              <a:highlight>
                <a:srgbClr val="FFFFFF"/>
              </a:highlight>
              <a:latin typeface="Arial" panose="020B0604020202020204" pitchFamily="34" charset="0"/>
            </a:endParaRPr>
          </a:p>
        </p:txBody>
      </p:sp>
      <p:sp>
        <p:nvSpPr>
          <p:cNvPr id="4" name="Slide Number Placeholder 3">
            <a:extLst>
              <a:ext uri="{FF2B5EF4-FFF2-40B4-BE49-F238E27FC236}">
                <a16:creationId xmlns:a16="http://schemas.microsoft.com/office/drawing/2014/main" id="{A0588BBC-EDDE-3734-D87F-899E6F20854F}"/>
              </a:ext>
            </a:extLst>
          </p:cNvPr>
          <p:cNvSpPr>
            <a:spLocks noGrp="1"/>
          </p:cNvSpPr>
          <p:nvPr>
            <p:ph type="sldNum" sz="quarter" idx="5"/>
          </p:nvPr>
        </p:nvSpPr>
        <p:spPr/>
        <p:txBody>
          <a:bodyPr/>
          <a:lstStyle/>
          <a:p>
            <a:fld id="{277138C0-F8DD-4380-928E-518BFC995D8B}" type="slidenum">
              <a:rPr lang="sv-SE" smtClean="0"/>
              <a:t>7</a:t>
            </a:fld>
            <a:endParaRPr lang="sv-SE"/>
          </a:p>
        </p:txBody>
      </p:sp>
    </p:spTree>
    <p:extLst>
      <p:ext uri="{BB962C8B-B14F-4D97-AF65-F5344CB8AC3E}">
        <p14:creationId xmlns:p14="http://schemas.microsoft.com/office/powerpoint/2010/main" val="209471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DAFC-2918-FAD3-D534-759056AEA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E86DA-82BF-74B1-DA65-C318FF908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B98AE-7B4D-22A7-5604-29725163BB14}"/>
              </a:ext>
            </a:extLst>
          </p:cNvPr>
          <p:cNvSpPr>
            <a:spLocks noGrp="1"/>
          </p:cNvSpPr>
          <p:nvPr>
            <p:ph type="body" idx="1"/>
          </p:nvPr>
        </p:nvSpPr>
        <p:spPr/>
        <p:txBody>
          <a:bodyPr/>
          <a:lstStyle/>
          <a:p>
            <a:endParaRPr lang="sv-SE" sz="1200" dirty="0"/>
          </a:p>
        </p:txBody>
      </p:sp>
      <p:sp>
        <p:nvSpPr>
          <p:cNvPr id="4" name="Slide Number Placeholder 3">
            <a:extLst>
              <a:ext uri="{FF2B5EF4-FFF2-40B4-BE49-F238E27FC236}">
                <a16:creationId xmlns:a16="http://schemas.microsoft.com/office/drawing/2014/main" id="{84DA652E-7793-0C8E-7F00-04BA4175095C}"/>
              </a:ext>
            </a:extLst>
          </p:cNvPr>
          <p:cNvSpPr>
            <a:spLocks noGrp="1"/>
          </p:cNvSpPr>
          <p:nvPr>
            <p:ph type="sldNum" sz="quarter" idx="5"/>
          </p:nvPr>
        </p:nvSpPr>
        <p:spPr/>
        <p:txBody>
          <a:bodyPr/>
          <a:lstStyle/>
          <a:p>
            <a:fld id="{277138C0-F8DD-4380-928E-518BFC995D8B}" type="slidenum">
              <a:rPr lang="sv-SE" smtClean="0"/>
              <a:t>8</a:t>
            </a:fld>
            <a:endParaRPr lang="sv-SE" dirty="0"/>
          </a:p>
        </p:txBody>
      </p:sp>
    </p:spTree>
    <p:extLst>
      <p:ext uri="{BB962C8B-B14F-4D97-AF65-F5344CB8AC3E}">
        <p14:creationId xmlns:p14="http://schemas.microsoft.com/office/powerpoint/2010/main" val="243369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5217-A12D-7652-4016-0877EB571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1696D-6499-CF27-9D8A-0189CF702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4194A-A929-FC8F-0DA8-9B69B0F89078}"/>
              </a:ext>
            </a:extLst>
          </p:cNvPr>
          <p:cNvSpPr>
            <a:spLocks noGrp="1"/>
          </p:cNvSpPr>
          <p:nvPr>
            <p:ph type="body" idx="1"/>
          </p:nvPr>
        </p:nvSpPr>
        <p:spPr/>
        <p:txBody>
          <a:bodyPr/>
          <a:lstStyle/>
          <a:p>
            <a:r>
              <a:rPr lang="en-US" b="0" i="0" dirty="0">
                <a:effectLst/>
                <a:latin typeface="Arial" panose="020B0604020202020204" pitchFamily="34" charset="0"/>
              </a:rPr>
              <a:t>we can make use of </a:t>
            </a:r>
            <a:r>
              <a:rPr lang="en-US" b="0" i="0" dirty="0" err="1">
                <a:effectLst/>
                <a:latin typeface="Arial" panose="020B0604020202020204" pitchFamily="34" charset="0"/>
              </a:rPr>
              <a:t>Defs</a:t>
            </a:r>
            <a:r>
              <a:rPr lang="en-US" b="0" i="0" dirty="0">
                <a:effectLst/>
                <a:latin typeface="Arial" panose="020B0604020202020204" pitchFamily="34" charset="0"/>
              </a:rPr>
              <a:t> 2 and 3 to compare the quality of repairs</a:t>
            </a:r>
            <a:endParaRPr lang="en-US" b="0" i="0" dirty="0">
              <a:effectLst/>
              <a:highlight>
                <a:srgbClr val="FFFFFF"/>
              </a:highlight>
              <a:latin typeface="Arial" panose="020B0604020202020204" pitchFamily="34" charset="0"/>
            </a:endParaRPr>
          </a:p>
        </p:txBody>
      </p:sp>
      <p:sp>
        <p:nvSpPr>
          <p:cNvPr id="4" name="Slide Number Placeholder 3">
            <a:extLst>
              <a:ext uri="{FF2B5EF4-FFF2-40B4-BE49-F238E27FC236}">
                <a16:creationId xmlns:a16="http://schemas.microsoft.com/office/drawing/2014/main" id="{1CC92034-DC3F-7738-381B-46080E524ABC}"/>
              </a:ext>
            </a:extLst>
          </p:cNvPr>
          <p:cNvSpPr>
            <a:spLocks noGrp="1"/>
          </p:cNvSpPr>
          <p:nvPr>
            <p:ph type="sldNum" sz="quarter" idx="5"/>
          </p:nvPr>
        </p:nvSpPr>
        <p:spPr/>
        <p:txBody>
          <a:bodyPr/>
          <a:lstStyle/>
          <a:p>
            <a:fld id="{277138C0-F8DD-4380-928E-518BFC995D8B}" type="slidenum">
              <a:rPr lang="sv-SE" smtClean="0"/>
              <a:t>9</a:t>
            </a:fld>
            <a:endParaRPr lang="sv-SE"/>
          </a:p>
        </p:txBody>
      </p:sp>
    </p:spTree>
    <p:extLst>
      <p:ext uri="{BB962C8B-B14F-4D97-AF65-F5344CB8AC3E}">
        <p14:creationId xmlns:p14="http://schemas.microsoft.com/office/powerpoint/2010/main" val="259979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blac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044F4CB4-FEB6-114C-95D6-EA113D7B3A2A}"/>
              </a:ext>
            </a:extLst>
          </p:cNvPr>
          <p:cNvSpPr>
            <a:spLocks noGrp="1"/>
          </p:cNvSpPr>
          <p:nvPr>
            <p:ph type="body" sz="quarter" idx="10" hasCustomPrompt="1"/>
          </p:nvPr>
        </p:nvSpPr>
        <p:spPr>
          <a:xfrm>
            <a:off x="1828799" y="3493962"/>
            <a:ext cx="8534399" cy="2094796"/>
          </a:xfrm>
          <a:prstGeom prst="rect">
            <a:avLst/>
          </a:prstGeom>
        </p:spPr>
        <p:txBody>
          <a:bodyPr/>
          <a:lstStyle>
            <a:lvl1pPr marL="0" indent="0">
              <a:buNone/>
              <a:defRPr>
                <a:solidFill>
                  <a:schemeClr val="bg1"/>
                </a:solidFill>
              </a:defRPr>
            </a:lvl1pPr>
          </a:lstStyle>
          <a:p>
            <a:r>
              <a:rPr lang="sv-SE" dirty="0" err="1"/>
              <a:t>Lecturer</a:t>
            </a:r>
            <a:r>
              <a:rPr lang="sv-SE" dirty="0"/>
              <a:t> or </a:t>
            </a:r>
            <a:r>
              <a:rPr lang="sv-SE" dirty="0" err="1"/>
              <a:t>subtitle</a:t>
            </a:r>
            <a:endParaRPr lang="sv-SE" dirty="0"/>
          </a:p>
        </p:txBody>
      </p:sp>
      <p:sp>
        <p:nvSpPr>
          <p:cNvPr id="5" name="Title 10">
            <a:extLst>
              <a:ext uri="{FF2B5EF4-FFF2-40B4-BE49-F238E27FC236}">
                <a16:creationId xmlns:a16="http://schemas.microsoft.com/office/drawing/2014/main" id="{C907F32E-5E78-6149-ABAC-ED16AFE88B9D}"/>
              </a:ext>
            </a:extLst>
          </p:cNvPr>
          <p:cNvSpPr>
            <a:spLocks noGrp="1"/>
          </p:cNvSpPr>
          <p:nvPr>
            <p:ph type="title" hasCustomPrompt="1"/>
          </p:nvPr>
        </p:nvSpPr>
        <p:spPr>
          <a:xfrm>
            <a:off x="1828799" y="812042"/>
            <a:ext cx="8534399" cy="2470881"/>
          </a:xfrm>
          <a:prstGeom prst="rect">
            <a:avLst/>
          </a:prstGeom>
        </p:spPr>
        <p:txBody>
          <a:bodyPr anchor="b"/>
          <a:lstStyle>
            <a:lvl1pPr>
              <a:lnSpc>
                <a:spcPct val="90000"/>
              </a:lnSpc>
              <a:defRPr lang="sv-SE" sz="5600" b="0" dirty="0">
                <a:solidFill>
                  <a:schemeClr val="bg1"/>
                </a:solidFill>
              </a:defRPr>
            </a:lvl1pPr>
          </a:lstStyle>
          <a:p>
            <a:r>
              <a:rPr lang="sv-SE" dirty="0" err="1">
                <a:latin typeface="+mn-lt"/>
              </a:rPr>
              <a:t>Title</a:t>
            </a:r>
            <a:r>
              <a:rPr lang="sv-SE" dirty="0">
                <a:latin typeface="+mn-lt"/>
              </a:rPr>
              <a:t> </a:t>
            </a:r>
            <a:r>
              <a:rPr lang="sv-SE" dirty="0" err="1">
                <a:latin typeface="+mn-lt"/>
              </a:rPr>
              <a:t>of</a:t>
            </a:r>
            <a:r>
              <a:rPr lang="sv-SE" dirty="0">
                <a:latin typeface="+mn-lt"/>
              </a:rPr>
              <a:t> presentation</a:t>
            </a:r>
          </a:p>
        </p:txBody>
      </p:sp>
    </p:spTree>
    <p:extLst>
      <p:ext uri="{BB962C8B-B14F-4D97-AF65-F5344CB8AC3E}">
        <p14:creationId xmlns:p14="http://schemas.microsoft.com/office/powerpoint/2010/main" val="249076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5/10/2026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3398170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066064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7259481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363932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5/10/2026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2197947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5/10/2026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9000841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423086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6326205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5/10/2026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36716031"/>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2367794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white">
    <p:spTree>
      <p:nvGrpSpPr>
        <p:cNvPr id="1" name=""/>
        <p:cNvGrpSpPr/>
        <p:nvPr/>
      </p:nvGrpSpPr>
      <p:grpSpPr>
        <a:xfrm>
          <a:off x="0" y="0"/>
          <a:ext cx="0" cy="0"/>
          <a:chOff x="0" y="0"/>
          <a:chExt cx="0" cy="0"/>
        </a:xfrm>
      </p:grpSpPr>
      <p:sp>
        <p:nvSpPr>
          <p:cNvPr id="29"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dirty="0"/>
          </a:p>
        </p:txBody>
      </p:sp>
      <p:sp>
        <p:nvSpPr>
          <p:cNvPr id="3" name="Platshållare för diagram 2"/>
          <p:cNvSpPr>
            <a:spLocks noGrp="1"/>
          </p:cNvSpPr>
          <p:nvPr>
            <p:ph type="chart" sz="quarter" idx="13"/>
          </p:nvPr>
        </p:nvSpPr>
        <p:spPr>
          <a:xfrm>
            <a:off x="914401" y="1905000"/>
            <a:ext cx="10316633" cy="3922713"/>
          </a:xfrm>
          <a:prstGeom prst="rect">
            <a:avLst/>
          </a:prstGeom>
        </p:spPr>
        <p:txBody>
          <a:bodyPr vert="horz"/>
          <a:lstStyle>
            <a:lvl1pPr>
              <a:spcBef>
                <a:spcPts val="900"/>
              </a:spcBef>
              <a:defRPr/>
            </a:lvl1pPr>
          </a:lstStyle>
          <a:p>
            <a:r>
              <a:rPr lang="en-US"/>
              <a:t>Click icon to add chart</a:t>
            </a:r>
            <a:endParaRPr lang="sv-SE" dirty="0"/>
          </a:p>
        </p:txBody>
      </p:sp>
      <p:sp>
        <p:nvSpPr>
          <p:cNvPr id="15"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0E238A40-B792-5245-BA0A-F2C33FB9B417}" type="datetime1">
              <a:rPr lang="sv-SE" smtClean="0"/>
              <a:t>2026-05-10</a:t>
            </a:fld>
            <a:endParaRPr lang="sv-SE" dirty="0"/>
          </a:p>
        </p:txBody>
      </p:sp>
      <p:sp>
        <p:nvSpPr>
          <p:cNvPr id="16"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7"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Tree>
    <p:extLst>
      <p:ext uri="{BB962C8B-B14F-4D97-AF65-F5344CB8AC3E}">
        <p14:creationId xmlns:p14="http://schemas.microsoft.com/office/powerpoint/2010/main" val="229434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4850891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er and text white">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3">
            <a:extLst>
              <a:ext uri="{FF2B5EF4-FFF2-40B4-BE49-F238E27FC236}">
                <a16:creationId xmlns:a16="http://schemas.microsoft.com/office/drawing/2014/main" id="{6E8A9794-CEFE-D345-961B-5A4E8880030B}"/>
              </a:ext>
            </a:extLst>
          </p:cNvPr>
          <p:cNvSpPr>
            <a:spLocks noGrp="1"/>
          </p:cNvSpPr>
          <p:nvPr>
            <p:ph type="dt" sz="half" idx="10"/>
          </p:nvPr>
        </p:nvSpPr>
        <p:spPr>
          <a:xfrm>
            <a:off x="8882792" y="361000"/>
            <a:ext cx="1908257" cy="264685"/>
          </a:xfrm>
          <a:prstGeom prst="rect">
            <a:avLst/>
          </a:prstGeom>
        </p:spPr>
        <p:txBody>
          <a:bodyPr/>
          <a:lstStyle>
            <a:lvl1pPr algn="r">
              <a:defRPr sz="1100" cap="all"/>
            </a:lvl1pPr>
          </a:lstStyle>
          <a:p>
            <a:fld id="{D27E6A4C-6317-524D-927D-F0BF73D73EB0}" type="datetime1">
              <a:rPr lang="sv-SE" smtClean="0"/>
              <a:t>2026-05-10</a:t>
            </a:fld>
            <a:endParaRPr lang="sv-SE" dirty="0"/>
          </a:p>
        </p:txBody>
      </p:sp>
      <p:sp>
        <p:nvSpPr>
          <p:cNvPr id="8" name="Platshållare för bildnummer 5">
            <a:extLst>
              <a:ext uri="{FF2B5EF4-FFF2-40B4-BE49-F238E27FC236}">
                <a16:creationId xmlns:a16="http://schemas.microsoft.com/office/drawing/2014/main" id="{C34BD25E-93FB-C347-9DD2-F8C3A25A8F85}"/>
              </a:ext>
            </a:extLst>
          </p:cNvPr>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9" name="Platshållare för sidfot 4">
            <a:extLst>
              <a:ext uri="{FF2B5EF4-FFF2-40B4-BE49-F238E27FC236}">
                <a16:creationId xmlns:a16="http://schemas.microsoft.com/office/drawing/2014/main" id="{E1FE13A0-826F-D54F-9CB6-234D7BD513A1}"/>
              </a:ext>
            </a:extLst>
          </p:cNvPr>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Tree>
    <p:extLst>
      <p:ext uri="{BB962C8B-B14F-4D97-AF65-F5344CB8AC3E}">
        <p14:creationId xmlns:p14="http://schemas.microsoft.com/office/powerpoint/2010/main" val="3337642993"/>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text white">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3">
            <a:extLst>
              <a:ext uri="{FF2B5EF4-FFF2-40B4-BE49-F238E27FC236}">
                <a16:creationId xmlns:a16="http://schemas.microsoft.com/office/drawing/2014/main" id="{6E8A9794-CEFE-D345-961B-5A4E8880030B}"/>
              </a:ext>
            </a:extLst>
          </p:cNvPr>
          <p:cNvSpPr>
            <a:spLocks noGrp="1"/>
          </p:cNvSpPr>
          <p:nvPr>
            <p:ph type="dt" sz="half" idx="10"/>
          </p:nvPr>
        </p:nvSpPr>
        <p:spPr>
          <a:xfrm>
            <a:off x="8882792" y="361000"/>
            <a:ext cx="1908257" cy="264685"/>
          </a:xfrm>
          <a:prstGeom prst="rect">
            <a:avLst/>
          </a:prstGeom>
        </p:spPr>
        <p:txBody>
          <a:bodyPr/>
          <a:lstStyle>
            <a:lvl1pPr algn="r">
              <a:defRPr sz="1100" cap="all"/>
            </a:lvl1pPr>
          </a:lstStyle>
          <a:p>
            <a:fld id="{D27E6A4C-6317-524D-927D-F0BF73D73EB0}" type="datetime1">
              <a:rPr lang="sv-SE" smtClean="0"/>
              <a:t>2026-05-10</a:t>
            </a:fld>
            <a:endParaRPr lang="sv-SE" dirty="0"/>
          </a:p>
        </p:txBody>
      </p:sp>
      <p:sp>
        <p:nvSpPr>
          <p:cNvPr id="8" name="Platshållare för bildnummer 5">
            <a:extLst>
              <a:ext uri="{FF2B5EF4-FFF2-40B4-BE49-F238E27FC236}">
                <a16:creationId xmlns:a16="http://schemas.microsoft.com/office/drawing/2014/main" id="{C34BD25E-93FB-C347-9DD2-F8C3A25A8F85}"/>
              </a:ext>
            </a:extLst>
          </p:cNvPr>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9" name="Platshållare för sidfot 4">
            <a:extLst>
              <a:ext uri="{FF2B5EF4-FFF2-40B4-BE49-F238E27FC236}">
                <a16:creationId xmlns:a16="http://schemas.microsoft.com/office/drawing/2014/main" id="{E1FE13A0-826F-D54F-9CB6-234D7BD513A1}"/>
              </a:ext>
            </a:extLst>
          </p:cNvPr>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white">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5" name="Platshållare för bild 4"/>
          <p:cNvSpPr>
            <a:spLocks noGrp="1"/>
          </p:cNvSpPr>
          <p:nvPr>
            <p:ph type="pic" sz="quarter" idx="14"/>
          </p:nvPr>
        </p:nvSpPr>
        <p:spPr>
          <a:xfrm>
            <a:off x="5516033" y="1844506"/>
            <a:ext cx="5715000" cy="3945398"/>
          </a:xfrm>
          <a:prstGeom prst="rect">
            <a:avLst/>
          </a:prstGeom>
        </p:spPr>
        <p:txBody>
          <a:bodyPr vert="horz"/>
          <a:lstStyle/>
          <a:p>
            <a:r>
              <a:rPr lang="en-US"/>
              <a:t>Click icon to add picture</a:t>
            </a:r>
            <a:endParaRPr lang="sv-SE" dirty="0"/>
          </a:p>
        </p:txBody>
      </p:sp>
      <p:sp>
        <p:nvSpPr>
          <p:cNvPr id="17"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A747E34B-FAE4-3947-A0A9-ADCFC7BE6E4C}" type="datetime1">
              <a:rPr lang="sv-SE" smtClean="0"/>
              <a:t>2026-05-10</a:t>
            </a:fld>
            <a:endParaRPr lang="sv-SE" dirty="0"/>
          </a:p>
        </p:txBody>
      </p:sp>
      <p:sp>
        <p:nvSpPr>
          <p:cNvPr id="18"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
        <p:nvSpPr>
          <p:cNvPr id="20" name="Platshållare för text 2"/>
          <p:cNvSpPr>
            <a:spLocks noGrp="1"/>
          </p:cNvSpPr>
          <p:nvPr>
            <p:ph type="body" sz="quarter" idx="13"/>
          </p:nvPr>
        </p:nvSpPr>
        <p:spPr>
          <a:xfrm>
            <a:off x="913435" y="1830357"/>
            <a:ext cx="4421615"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532732258"/>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hite">
    <p:spTree>
      <p:nvGrpSpPr>
        <p:cNvPr id="1" name=""/>
        <p:cNvGrpSpPr/>
        <p:nvPr/>
      </p:nvGrpSpPr>
      <p:grpSpPr>
        <a:xfrm>
          <a:off x="0" y="0"/>
          <a:ext cx="0" cy="0"/>
          <a:chOff x="0" y="0"/>
          <a:chExt cx="0" cy="0"/>
        </a:xfrm>
      </p:grpSpPr>
      <p:sp>
        <p:nvSpPr>
          <p:cNvPr id="29"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dirty="0"/>
          </a:p>
        </p:txBody>
      </p:sp>
      <p:sp>
        <p:nvSpPr>
          <p:cNvPr id="3" name="Platshållare för diagram 2"/>
          <p:cNvSpPr>
            <a:spLocks noGrp="1"/>
          </p:cNvSpPr>
          <p:nvPr>
            <p:ph type="chart" sz="quarter" idx="13"/>
          </p:nvPr>
        </p:nvSpPr>
        <p:spPr>
          <a:xfrm>
            <a:off x="914401" y="1905000"/>
            <a:ext cx="10316633" cy="3922713"/>
          </a:xfrm>
          <a:prstGeom prst="rect">
            <a:avLst/>
          </a:prstGeom>
        </p:spPr>
        <p:txBody>
          <a:bodyPr vert="horz"/>
          <a:lstStyle>
            <a:lvl1pPr>
              <a:spcBef>
                <a:spcPts val="900"/>
              </a:spcBef>
              <a:defRPr/>
            </a:lvl1pPr>
          </a:lstStyle>
          <a:p>
            <a:r>
              <a:rPr lang="en-US"/>
              <a:t>Click icon to add chart</a:t>
            </a:r>
            <a:endParaRPr lang="sv-SE" dirty="0"/>
          </a:p>
        </p:txBody>
      </p:sp>
      <p:sp>
        <p:nvSpPr>
          <p:cNvPr id="15"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0E238A40-B792-5245-BA0A-F2C33FB9B417}" type="datetime1">
              <a:rPr lang="sv-SE" smtClean="0"/>
              <a:t>2026-05-10</a:t>
            </a:fld>
            <a:endParaRPr lang="sv-SE" dirty="0"/>
          </a:p>
        </p:txBody>
      </p:sp>
      <p:sp>
        <p:nvSpPr>
          <p:cNvPr id="16"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7"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Tree>
    <p:extLst>
      <p:ext uri="{BB962C8B-B14F-4D97-AF65-F5344CB8AC3E}">
        <p14:creationId xmlns:p14="http://schemas.microsoft.com/office/powerpoint/2010/main" val="2294348392"/>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text white">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3">
            <a:extLst>
              <a:ext uri="{FF2B5EF4-FFF2-40B4-BE49-F238E27FC236}">
                <a16:creationId xmlns:a16="http://schemas.microsoft.com/office/drawing/2014/main" id="{6E8A9794-CEFE-D345-961B-5A4E8880030B}"/>
              </a:ext>
            </a:extLst>
          </p:cNvPr>
          <p:cNvSpPr>
            <a:spLocks noGrp="1"/>
          </p:cNvSpPr>
          <p:nvPr>
            <p:ph type="dt" sz="half" idx="10"/>
          </p:nvPr>
        </p:nvSpPr>
        <p:spPr>
          <a:xfrm>
            <a:off x="8882792" y="361000"/>
            <a:ext cx="1908257" cy="264685"/>
          </a:xfrm>
          <a:prstGeom prst="rect">
            <a:avLst/>
          </a:prstGeom>
        </p:spPr>
        <p:txBody>
          <a:bodyPr/>
          <a:lstStyle>
            <a:lvl1pPr algn="r">
              <a:defRPr sz="1100" cap="all"/>
            </a:lvl1pPr>
          </a:lstStyle>
          <a:p>
            <a:fld id="{D27E6A4C-6317-524D-927D-F0BF73D73EB0}" type="datetime1">
              <a:rPr lang="sv-SE" smtClean="0"/>
              <a:t>2026-05-10</a:t>
            </a:fld>
            <a:endParaRPr lang="sv-SE" dirty="0"/>
          </a:p>
        </p:txBody>
      </p:sp>
      <p:sp>
        <p:nvSpPr>
          <p:cNvPr id="8" name="Platshållare för bildnummer 5">
            <a:extLst>
              <a:ext uri="{FF2B5EF4-FFF2-40B4-BE49-F238E27FC236}">
                <a16:creationId xmlns:a16="http://schemas.microsoft.com/office/drawing/2014/main" id="{C34BD25E-93FB-C347-9DD2-F8C3A25A8F85}"/>
              </a:ext>
            </a:extLst>
          </p:cNvPr>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9" name="Platshållare för sidfot 4">
            <a:extLst>
              <a:ext uri="{FF2B5EF4-FFF2-40B4-BE49-F238E27FC236}">
                <a16:creationId xmlns:a16="http://schemas.microsoft.com/office/drawing/2014/main" id="{E1FE13A0-826F-D54F-9CB6-234D7BD513A1}"/>
              </a:ext>
            </a:extLst>
          </p:cNvPr>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DEMO PRESENTATION</a:t>
            </a:r>
            <a:endParaRPr lang="sv-SE" dirty="0"/>
          </a:p>
        </p:txBody>
      </p:sp>
    </p:spTree>
    <p:extLst>
      <p:ext uri="{BB962C8B-B14F-4D97-AF65-F5344CB8AC3E}">
        <p14:creationId xmlns:p14="http://schemas.microsoft.com/office/powerpoint/2010/main" val="356759148"/>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4" name="Picture 3">
            <a:extLst>
              <a:ext uri="{FF2B5EF4-FFF2-40B4-BE49-F238E27FC236}">
                <a16:creationId xmlns:a16="http://schemas.microsoft.com/office/drawing/2014/main" id="{469AF1C1-98C7-58A9-4CC4-08D2EC0B2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125604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5F9E499B-8B00-C8CA-62CA-20FE39F020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270401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C2E58C01-D356-4F4A-A4C8-16C5BA87BC39}" type="datetime1">
              <a:rPr lang="sv-SE" smtClean="0"/>
              <a:t>2026-05-10</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7AD2338D-B85A-45B3-B14F-0709EED2F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6.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29A810-850D-DB46-99C8-138ED0A91CF1}"/>
              </a:ext>
            </a:extLst>
          </p:cNvPr>
          <p:cNvPicPr>
            <a:picLocks noChangeAspect="1"/>
          </p:cNvPicPr>
          <p:nvPr userDrawn="1"/>
        </p:nvPicPr>
        <p:blipFill>
          <a:blip r:embed="rId3"/>
          <a:stretch>
            <a:fillRect/>
          </a:stretch>
        </p:blipFill>
        <p:spPr>
          <a:xfrm>
            <a:off x="310794" y="5759451"/>
            <a:ext cx="3460201" cy="955675"/>
          </a:xfrm>
          <a:prstGeom prst="rect">
            <a:avLst/>
          </a:prstGeom>
        </p:spPr>
      </p:pic>
    </p:spTree>
    <p:extLst>
      <p:ext uri="{BB962C8B-B14F-4D97-AF65-F5344CB8AC3E}">
        <p14:creationId xmlns:p14="http://schemas.microsoft.com/office/powerpoint/2010/main" val="3073971756"/>
      </p:ext>
    </p:extLst>
  </p:cSld>
  <p:clrMap bg1="lt1" tx1="dk1" bg2="lt2" tx2="dk2" accent1="accent1" accent2="accent2" accent3="accent3" accent4="accent4" accent5="accent5" accent6="accent6" hlink="hlink" folHlink="folHlink"/>
  <p:sldLayoutIdLst>
    <p:sldLayoutId id="214748373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4D3EABC0-D4A8-BF4B-A517-4F1F34236AE2}"/>
              </a:ext>
            </a:extLst>
          </p:cNvPr>
          <p:cNvCxnSpPr/>
          <p:nvPr userDrawn="1"/>
        </p:nvCxnSpPr>
        <p:spPr>
          <a:xfrm>
            <a:off x="904613"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Bildobjekt 6">
            <a:extLst>
              <a:ext uri="{FF2B5EF4-FFF2-40B4-BE49-F238E27FC236}">
                <a16:creationId xmlns:a16="http://schemas.microsoft.com/office/drawing/2014/main" id="{AE6DACAB-2EA3-2343-AE48-9B61B42D92CB}"/>
              </a:ext>
            </a:extLst>
          </p:cNvPr>
          <p:cNvPicPr>
            <a:picLocks noChangeAspect="1"/>
          </p:cNvPicPr>
          <p:nvPr userDrawn="1"/>
        </p:nvPicPr>
        <p:blipFill>
          <a:blip r:embed="rId4"/>
          <a:stretch>
            <a:fillRect/>
          </a:stretch>
        </p:blipFill>
        <p:spPr>
          <a:xfrm>
            <a:off x="770741" y="6141601"/>
            <a:ext cx="2124563" cy="586783"/>
          </a:xfrm>
          <a:prstGeom prst="rect">
            <a:avLst/>
          </a:prstGeom>
        </p:spPr>
      </p:pic>
    </p:spTree>
    <p:extLst>
      <p:ext uri="{BB962C8B-B14F-4D97-AF65-F5344CB8AC3E}">
        <p14:creationId xmlns:p14="http://schemas.microsoft.com/office/powerpoint/2010/main" val="3017584897"/>
      </p:ext>
    </p:extLst>
  </p:cSld>
  <p:clrMap bg1="lt1" tx1="dk1" bg2="lt2" tx2="dk2" accent1="accent1" accent2="accent2" accent3="accent3" accent4="accent4" accent5="accent5" accent6="accent6" hlink="hlink" folHlink="folHlink"/>
  <p:sldLayoutIdLst>
    <p:sldLayoutId id="2147483733" r:id="rId1"/>
    <p:sldLayoutId id="214748366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4D3EABC0-D4A8-BF4B-A517-4F1F34236AE2}"/>
              </a:ext>
            </a:extLst>
          </p:cNvPr>
          <p:cNvCxnSpPr/>
          <p:nvPr userDrawn="1"/>
        </p:nvCxnSpPr>
        <p:spPr>
          <a:xfrm>
            <a:off x="904613"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Bildobjekt 6">
            <a:extLst>
              <a:ext uri="{FF2B5EF4-FFF2-40B4-BE49-F238E27FC236}">
                <a16:creationId xmlns:a16="http://schemas.microsoft.com/office/drawing/2014/main" id="{AE6DACAB-2EA3-2343-AE48-9B61B42D92CB}"/>
              </a:ext>
            </a:extLst>
          </p:cNvPr>
          <p:cNvPicPr>
            <a:picLocks noChangeAspect="1"/>
          </p:cNvPicPr>
          <p:nvPr userDrawn="1"/>
        </p:nvPicPr>
        <p:blipFill>
          <a:blip r:embed="rId5"/>
          <a:stretch>
            <a:fillRect/>
          </a:stretch>
        </p:blipFill>
        <p:spPr>
          <a:xfrm>
            <a:off x="770741" y="6141601"/>
            <a:ext cx="2124563" cy="586783"/>
          </a:xfrm>
          <a:prstGeom prst="rect">
            <a:avLst/>
          </a:prstGeom>
        </p:spPr>
      </p:pic>
    </p:spTree>
    <p:extLst>
      <p:ext uri="{BB962C8B-B14F-4D97-AF65-F5344CB8AC3E}">
        <p14:creationId xmlns:p14="http://schemas.microsoft.com/office/powerpoint/2010/main" val="301758489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732" r:id="rId3"/>
  </p:sldLayoutIdLst>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B99D973-E0A3-C94C-B600-51EBBA585534}" type="datetime1">
              <a:rPr lang="sv-SE" smtClean="0"/>
              <a:t>2026-05-10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799657677"/>
      </p:ext>
    </p:extLst>
  </p:cSld>
  <p:clrMap bg1="dk1" tx1="lt1" bg2="dk2" tx2="lt2" accent1="accent1" accent2="accent2" accent3="accent3" accent4="accent4" accent5="accent5" accent6="accent6" hlink="hlink" folHlink="folHlink"/>
  <p:sldLayoutIdLst>
    <p:sldLayoutId id="2147483849" r:id="rId1"/>
    <p:sldLayoutId id="2147483848" r:id="rId2"/>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ACA550EA-F544-F241-9F1D-293838448071}" type="datetime1">
              <a:rPr lang="sv-SE" smtClean="0"/>
              <a:t>2026-05-10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21" r:id="rId1"/>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5/10/2026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cxnSp>
        <p:nvCxnSpPr>
          <p:cNvPr id="7" name="Rak 6">
            <a:extLst>
              <a:ext uri="{FF2B5EF4-FFF2-40B4-BE49-F238E27FC236}">
                <a16:creationId xmlns:a16="http://schemas.microsoft.com/office/drawing/2014/main" id="{C5E19D1D-74A4-53DE-9B40-420AFE441C8D}"/>
              </a:ext>
            </a:extLst>
          </p:cNvPr>
          <p:cNvCxnSpPr/>
          <p:nvPr userDrawn="1"/>
        </p:nvCxnSpPr>
        <p:spPr>
          <a:xfrm>
            <a:off x="904613"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6">
            <a:extLst>
              <a:ext uri="{FF2B5EF4-FFF2-40B4-BE49-F238E27FC236}">
                <a16:creationId xmlns:a16="http://schemas.microsoft.com/office/drawing/2014/main" id="{844E4614-500E-D999-8CC3-0FFAED2EF287}"/>
              </a:ext>
            </a:extLst>
          </p:cNvPr>
          <p:cNvPicPr>
            <a:picLocks noChangeAspect="1"/>
          </p:cNvPicPr>
          <p:nvPr userDrawn="1"/>
        </p:nvPicPr>
        <p:blipFill>
          <a:blip r:embed="rId14"/>
          <a:stretch>
            <a:fillRect/>
          </a:stretch>
        </p:blipFill>
        <p:spPr>
          <a:xfrm>
            <a:off x="770741" y="6141601"/>
            <a:ext cx="2124563" cy="586783"/>
          </a:xfrm>
          <a:prstGeom prst="rect">
            <a:avLst/>
          </a:prstGeom>
        </p:spPr>
      </p:pic>
    </p:spTree>
    <p:extLst>
      <p:ext uri="{BB962C8B-B14F-4D97-AF65-F5344CB8AC3E}">
        <p14:creationId xmlns:p14="http://schemas.microsoft.com/office/powerpoint/2010/main" val="163296337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tmp"/><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7.tm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524-60A5-48A6-A802-464B7F63B120}"/>
              </a:ext>
            </a:extLst>
          </p:cNvPr>
          <p:cNvSpPr>
            <a:spLocks noGrp="1"/>
          </p:cNvSpPr>
          <p:nvPr>
            <p:ph type="ctrTitle"/>
          </p:nvPr>
        </p:nvSpPr>
        <p:spPr>
          <a:xfrm>
            <a:off x="293175" y="658181"/>
            <a:ext cx="11605647" cy="2306637"/>
          </a:xfrm>
        </p:spPr>
        <p:txBody>
          <a:bodyPr>
            <a:normAutofit/>
          </a:bodyPr>
          <a:lstStyle/>
          <a:p>
            <a:pPr algn="ctr"/>
            <a:r>
              <a:rPr lang="en-US" dirty="0"/>
              <a:t>Issues in Logic-based Repairing of Knowledge Graphs</a:t>
            </a:r>
            <a:endParaRPr lang="sv-SE" dirty="0"/>
          </a:p>
        </p:txBody>
      </p:sp>
      <p:sp>
        <p:nvSpPr>
          <p:cNvPr id="3" name="Subtitle 2">
            <a:extLst>
              <a:ext uri="{FF2B5EF4-FFF2-40B4-BE49-F238E27FC236}">
                <a16:creationId xmlns:a16="http://schemas.microsoft.com/office/drawing/2014/main" id="{625E47CD-3590-4212-9252-5F0D3BDCD964}"/>
              </a:ext>
            </a:extLst>
          </p:cNvPr>
          <p:cNvSpPr>
            <a:spLocks noGrp="1"/>
          </p:cNvSpPr>
          <p:nvPr>
            <p:ph type="subTitle" idx="1"/>
          </p:nvPr>
        </p:nvSpPr>
        <p:spPr>
          <a:xfrm>
            <a:off x="1081289" y="3325833"/>
            <a:ext cx="9827941" cy="1828801"/>
          </a:xfrm>
        </p:spPr>
        <p:txBody>
          <a:bodyPr/>
          <a:lstStyle/>
          <a:p>
            <a:pPr algn="ctr"/>
            <a:r>
              <a:rPr lang="en-SE" b="1" dirty="0">
                <a:latin typeface="+mn-lt"/>
              </a:rPr>
              <a:t>Patrick Lambrix</a:t>
            </a:r>
            <a:r>
              <a:rPr lang="en-US" b="1" dirty="0">
                <a:latin typeface="+mn-lt"/>
              </a:rPr>
              <a:t>, </a:t>
            </a:r>
            <a:r>
              <a:rPr lang="sv-SE" b="1" dirty="0">
                <a:latin typeface="+mn-lt"/>
              </a:rPr>
              <a:t>Ying Li</a:t>
            </a:r>
            <a:r>
              <a:rPr lang="en-SE" b="1" dirty="0">
                <a:latin typeface="+mn-lt"/>
              </a:rPr>
              <a:t>  </a:t>
            </a:r>
            <a:endParaRPr lang="sv-SE" b="1" dirty="0">
              <a:latin typeface="+mn-lt"/>
            </a:endParaRPr>
          </a:p>
          <a:p>
            <a:pPr algn="ctr"/>
            <a:endParaRPr lang="sv-SE" b="1" dirty="0">
              <a:latin typeface="+mn-lt"/>
            </a:endParaRPr>
          </a:p>
          <a:p>
            <a:pPr algn="ctr"/>
            <a:r>
              <a:rPr lang="sv-SE" b="1" dirty="0">
                <a:latin typeface="+mn-lt"/>
              </a:rPr>
              <a:t>QKG 202</a:t>
            </a:r>
            <a:r>
              <a:rPr lang="en-US" b="1" dirty="0">
                <a:latin typeface="+mn-lt"/>
              </a:rPr>
              <a:t>6</a:t>
            </a:r>
            <a:endParaRPr lang="en-SE" b="1" dirty="0">
              <a:latin typeface="+mn-lt"/>
            </a:endParaRPr>
          </a:p>
          <a:p>
            <a:pPr algn="ctr"/>
            <a:endParaRPr lang="en-SE" b="1" dirty="0"/>
          </a:p>
        </p:txBody>
      </p:sp>
      <p:cxnSp>
        <p:nvCxnSpPr>
          <p:cNvPr id="5" name="Straight Connector 4">
            <a:extLst>
              <a:ext uri="{FF2B5EF4-FFF2-40B4-BE49-F238E27FC236}">
                <a16:creationId xmlns:a16="http://schemas.microsoft.com/office/drawing/2014/main" id="{D665EB92-A420-BFE0-BB72-418234F0AA5B}"/>
              </a:ext>
            </a:extLst>
          </p:cNvPr>
          <p:cNvCxnSpPr>
            <a:cxnSpLocks/>
          </p:cNvCxnSpPr>
          <p:nvPr/>
        </p:nvCxnSpPr>
        <p:spPr>
          <a:xfrm>
            <a:off x="1557560" y="2964818"/>
            <a:ext cx="9076879"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515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68B2-B0CE-4295-B8D8-A63E7166206F}"/>
              </a:ext>
            </a:extLst>
          </p:cNvPr>
          <p:cNvSpPr>
            <a:spLocks noGrp="1"/>
          </p:cNvSpPr>
          <p:nvPr>
            <p:ph type="title"/>
          </p:nvPr>
        </p:nvSpPr>
        <p:spPr>
          <a:xfrm>
            <a:off x="564742" y="211184"/>
            <a:ext cx="7737588" cy="831131"/>
          </a:xfrm>
        </p:spPr>
        <p:txBody>
          <a:bodyPr/>
          <a:lstStyle/>
          <a:p>
            <a:r>
              <a:rPr lang="sv-SE" dirty="0" err="1">
                <a:latin typeface="+mj-lt"/>
              </a:rPr>
              <a:t>Domain</a:t>
            </a:r>
            <a:r>
              <a:rPr lang="sv-SE" dirty="0">
                <a:latin typeface="+mj-lt"/>
              </a:rPr>
              <a:t> expert </a:t>
            </a:r>
            <a:r>
              <a:rPr lang="sv-SE" dirty="0" err="1">
                <a:latin typeface="+mj-lt"/>
              </a:rPr>
              <a:t>validation</a:t>
            </a:r>
            <a:endParaRPr lang="sv-SE" dirty="0">
              <a:latin typeface="+mj-lt"/>
            </a:endParaRPr>
          </a:p>
        </p:txBody>
      </p:sp>
      <p:sp>
        <p:nvSpPr>
          <p:cNvPr id="8" name="TextBox 7">
            <a:extLst>
              <a:ext uri="{FF2B5EF4-FFF2-40B4-BE49-F238E27FC236}">
                <a16:creationId xmlns:a16="http://schemas.microsoft.com/office/drawing/2014/main" id="{A136B2C0-4F95-4DF4-8F5D-EEA7729423F6}"/>
              </a:ext>
            </a:extLst>
          </p:cNvPr>
          <p:cNvSpPr txBox="1"/>
          <p:nvPr/>
        </p:nvSpPr>
        <p:spPr>
          <a:xfrm>
            <a:off x="564742" y="1150544"/>
            <a:ext cx="10361110" cy="4339650"/>
          </a:xfrm>
          <a:prstGeom prst="rect">
            <a:avLst/>
          </a:prstGeom>
          <a:noFill/>
        </p:spPr>
        <p:txBody>
          <a:bodyPr wrap="square">
            <a:spAutoFit/>
          </a:bodyPr>
          <a:lstStyle/>
          <a:p>
            <a:pPr marL="457200" indent="-457200" algn="just">
              <a:buFont typeface="Arial" panose="020B0604020202020204" pitchFamily="34" charset="0"/>
              <a:buChar char="•"/>
            </a:pPr>
            <a:r>
              <a:rPr lang="sv-SE" sz="2400" dirty="0" err="1"/>
              <a:t>Domain</a:t>
            </a:r>
            <a:r>
              <a:rPr lang="sv-SE" sz="2400" dirty="0"/>
              <a:t> expert </a:t>
            </a:r>
            <a:r>
              <a:rPr lang="sv-SE" sz="2400" dirty="0" err="1"/>
              <a:t>involvement</a:t>
            </a:r>
            <a:r>
              <a:rPr lang="sv-SE" sz="2400" dirty="0"/>
              <a:t> is </a:t>
            </a:r>
            <a:r>
              <a:rPr lang="sv-SE" sz="2400" dirty="0" err="1"/>
              <a:t>essential</a:t>
            </a:r>
            <a:r>
              <a:rPr lang="sv-SE" sz="2400" dirty="0"/>
              <a:t>.</a:t>
            </a:r>
          </a:p>
          <a:p>
            <a:pPr algn="just"/>
            <a:endParaRPr lang="sv-SE" sz="2400" dirty="0"/>
          </a:p>
          <a:p>
            <a:pPr algn="just"/>
            <a:endParaRPr lang="sv-SE" sz="2400" dirty="0"/>
          </a:p>
          <a:p>
            <a:pPr algn="just"/>
            <a:endParaRPr lang="sv-SE" sz="2400" dirty="0"/>
          </a:p>
          <a:p>
            <a:pPr marL="457200" indent="-457200" algn="just">
              <a:buFont typeface="Arial" panose="020B0604020202020204" pitchFamily="34" charset="0"/>
              <a:buChar char="•"/>
            </a:pPr>
            <a:r>
              <a:rPr lang="sv-SE" sz="2400" dirty="0"/>
              <a:t>Different </a:t>
            </a:r>
            <a:r>
              <a:rPr lang="sv-SE" sz="2400" dirty="0" err="1"/>
              <a:t>types</a:t>
            </a:r>
            <a:r>
              <a:rPr lang="sv-SE" sz="2400" dirty="0"/>
              <a:t> </a:t>
            </a:r>
            <a:r>
              <a:rPr lang="sv-SE" sz="2400" dirty="0" err="1"/>
              <a:t>of</a:t>
            </a:r>
            <a:r>
              <a:rPr lang="sv-SE" sz="2400" dirty="0"/>
              <a:t> </a:t>
            </a:r>
            <a:r>
              <a:rPr lang="sv-SE" sz="2400" dirty="0" err="1"/>
              <a:t>oracle</a:t>
            </a:r>
            <a:r>
              <a:rPr lang="en-US" sz="2400" dirty="0"/>
              <a:t>s.</a:t>
            </a:r>
            <a:endParaRPr lang="sv-SE" sz="2400" dirty="0"/>
          </a:p>
          <a:p>
            <a:pPr algn="just"/>
            <a:endParaRPr lang="sv-SE" sz="2400" dirty="0"/>
          </a:p>
          <a:p>
            <a:pPr algn="just"/>
            <a:endParaRPr lang="sv-SE" sz="2400" dirty="0"/>
          </a:p>
          <a:p>
            <a:pPr algn="just"/>
            <a:endParaRPr lang="sv-SE" sz="2400" dirty="0"/>
          </a:p>
          <a:p>
            <a:pPr marL="457200" indent="-457200" algn="just">
              <a:buFont typeface="Arial" panose="020B0604020202020204" pitchFamily="34" charset="0"/>
              <a:buChar char="•"/>
            </a:pPr>
            <a:r>
              <a:rPr lang="sv-SE" sz="2400" dirty="0" err="1"/>
              <a:t>Error</a:t>
            </a:r>
            <a:r>
              <a:rPr lang="sv-SE" sz="2400" dirty="0"/>
              <a:t> rates </a:t>
            </a:r>
            <a:r>
              <a:rPr lang="sv-SE" sz="2400" dirty="0" err="1"/>
              <a:t>up</a:t>
            </a:r>
            <a:r>
              <a:rPr lang="sv-SE" sz="2400" dirty="0"/>
              <a:t> to 30% </a:t>
            </a:r>
            <a:r>
              <a:rPr lang="sv-SE" sz="2400" dirty="0" err="1"/>
              <a:t>can</a:t>
            </a:r>
            <a:r>
              <a:rPr lang="sv-SE" sz="2400" dirty="0"/>
              <a:t> still be </a:t>
            </a:r>
            <a:r>
              <a:rPr lang="sv-SE" sz="2400" dirty="0" err="1"/>
              <a:t>beneficial</a:t>
            </a:r>
            <a:r>
              <a:rPr lang="sv-SE" sz="2800" dirty="0"/>
              <a:t>.</a:t>
            </a:r>
          </a:p>
          <a:p>
            <a:pPr algn="just"/>
            <a:endParaRPr lang="sv-SE" sz="2800" dirty="0"/>
          </a:p>
          <a:p>
            <a:pPr algn="just"/>
            <a:endParaRPr lang="en-SE" sz="2800" dirty="0"/>
          </a:p>
        </p:txBody>
      </p:sp>
      <p:sp>
        <p:nvSpPr>
          <p:cNvPr id="7" name="Rectangle 6">
            <a:extLst>
              <a:ext uri="{FF2B5EF4-FFF2-40B4-BE49-F238E27FC236}">
                <a16:creationId xmlns:a16="http://schemas.microsoft.com/office/drawing/2014/main" id="{3C5F5F50-8A14-5972-4B13-6727B638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9" name="Slide Number Placeholder 4">
            <a:extLst>
              <a:ext uri="{FF2B5EF4-FFF2-40B4-BE49-F238E27FC236}">
                <a16:creationId xmlns:a16="http://schemas.microsoft.com/office/drawing/2014/main" id="{D73154DC-61D2-5632-17DA-2D449D1A38BF}"/>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10</a:t>
            </a:fld>
            <a:endParaRPr lang="en-US" sz="18300" dirty="0">
              <a:solidFill>
                <a:srgbClr val="50B4C8">
                  <a:alpha val="15000"/>
                </a:srgbClr>
              </a:solidFill>
              <a:latin typeface="Calibri Light" panose="020F0302020204030204"/>
            </a:endParaRPr>
          </a:p>
        </p:txBody>
      </p:sp>
    </p:spTree>
    <p:extLst>
      <p:ext uri="{BB962C8B-B14F-4D97-AF65-F5344CB8AC3E}">
        <p14:creationId xmlns:p14="http://schemas.microsoft.com/office/powerpoint/2010/main" val="3745446711"/>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BBAC4-6EA0-7395-8F3A-377A1E2DFB80}"/>
            </a:ext>
          </a:extLst>
        </p:cNvPr>
        <p:cNvGrpSpPr/>
        <p:nvPr/>
      </p:nvGrpSpPr>
      <p:grpSpPr>
        <a:xfrm>
          <a:off x="0" y="0"/>
          <a:ext cx="0" cy="0"/>
          <a:chOff x="0" y="0"/>
          <a:chExt cx="0" cy="0"/>
        </a:xfrm>
      </p:grpSpPr>
      <p:pic>
        <p:nvPicPr>
          <p:cNvPr id="4" name="Picture 3" descr="A diagram of a diagram&#10;&#10;AI-generated content may be incorrect.">
            <a:extLst>
              <a:ext uri="{FF2B5EF4-FFF2-40B4-BE49-F238E27FC236}">
                <a16:creationId xmlns:a16="http://schemas.microsoft.com/office/drawing/2014/main" id="{4EA73A91-45AC-12C0-E456-46A77DF29351}"/>
              </a:ext>
            </a:extLst>
          </p:cNvPr>
          <p:cNvPicPr>
            <a:picLocks noChangeAspect="1"/>
          </p:cNvPicPr>
          <p:nvPr/>
        </p:nvPicPr>
        <p:blipFill>
          <a:blip r:embed="rId3">
            <a:extLst>
              <a:ext uri="{28A0092B-C50C-407E-A947-70E740481C1C}">
                <a14:useLocalDpi xmlns:a14="http://schemas.microsoft.com/office/drawing/2010/main" val="0"/>
              </a:ext>
            </a:extLst>
          </a:blip>
          <a:srcRect t="5724" r="2574"/>
          <a:stretch>
            <a:fillRect/>
          </a:stretch>
        </p:blipFill>
        <p:spPr>
          <a:xfrm>
            <a:off x="7178583" y="1357407"/>
            <a:ext cx="4895189" cy="3304077"/>
          </a:xfrm>
          <a:prstGeom prst="rect">
            <a:avLst/>
          </a:prstGeom>
        </p:spPr>
      </p:pic>
      <p:sp>
        <p:nvSpPr>
          <p:cNvPr id="2" name="Title 1">
            <a:extLst>
              <a:ext uri="{FF2B5EF4-FFF2-40B4-BE49-F238E27FC236}">
                <a16:creationId xmlns:a16="http://schemas.microsoft.com/office/drawing/2014/main" id="{771DBEC7-7525-AA78-B1FD-4907904852B1}"/>
              </a:ext>
            </a:extLst>
          </p:cNvPr>
          <p:cNvSpPr>
            <a:spLocks noGrp="1"/>
          </p:cNvSpPr>
          <p:nvPr>
            <p:ph type="title"/>
          </p:nvPr>
        </p:nvSpPr>
        <p:spPr>
          <a:xfrm>
            <a:off x="586668" y="198503"/>
            <a:ext cx="11018663" cy="831131"/>
          </a:xfrm>
        </p:spPr>
        <p:txBody>
          <a:bodyPr>
            <a:normAutofit/>
          </a:bodyPr>
          <a:lstStyle/>
          <a:p>
            <a:r>
              <a:rPr lang="en-US" dirty="0">
                <a:latin typeface="+mj-lt"/>
              </a:rPr>
              <a:t>A framework for building KG repair systems</a:t>
            </a:r>
            <a:endParaRPr lang="sv-SE" dirty="0">
              <a:latin typeface="+mj-lt"/>
            </a:endParaRPr>
          </a:p>
        </p:txBody>
      </p:sp>
      <p:sp>
        <p:nvSpPr>
          <p:cNvPr id="3" name="Text Placeholder 2">
            <a:extLst>
              <a:ext uri="{FF2B5EF4-FFF2-40B4-BE49-F238E27FC236}">
                <a16:creationId xmlns:a16="http://schemas.microsoft.com/office/drawing/2014/main" id="{28A45AB5-15C1-20EF-AABF-16D42D4D23C4}"/>
              </a:ext>
            </a:extLst>
          </p:cNvPr>
          <p:cNvSpPr>
            <a:spLocks noGrp="1"/>
          </p:cNvSpPr>
          <p:nvPr>
            <p:ph type="body" sz="quarter" idx="13"/>
          </p:nvPr>
        </p:nvSpPr>
        <p:spPr>
          <a:xfrm>
            <a:off x="482600" y="1029634"/>
            <a:ext cx="11183620" cy="4972512"/>
          </a:xfrm>
        </p:spPr>
        <p:txBody>
          <a:bodyPr/>
          <a:lstStyle/>
          <a:p>
            <a:pPr marL="0" indent="0">
              <a:buNone/>
            </a:pPr>
            <a:r>
              <a:rPr lang="en-US" dirty="0">
                <a:latin typeface="+mn-lt"/>
                <a:cs typeface="Arial" panose="020B0604020202020204" pitchFamily="34" charset="0"/>
              </a:rPr>
              <a:t>The framework uses basic operations</a:t>
            </a:r>
            <a:r>
              <a:rPr lang="sv-SE" dirty="0">
                <a:latin typeface="+mn-lt"/>
                <a:cs typeface="Arial" panose="020B0604020202020204" pitchFamily="34" charset="0"/>
              </a:rPr>
              <a:t>:</a:t>
            </a:r>
            <a:endParaRPr lang="en-US" dirty="0">
              <a:latin typeface="+mn-lt"/>
              <a:cs typeface="Arial" panose="020B0604020202020204" pitchFamily="34" charset="0"/>
            </a:endParaRPr>
          </a:p>
          <a:p>
            <a:endParaRPr lang="en-US" dirty="0">
              <a:latin typeface="+mn-lt"/>
              <a:cs typeface="Arial" panose="020B0604020202020204" pitchFamily="34" charset="0"/>
            </a:endParaRPr>
          </a:p>
          <a:p>
            <a:pPr algn="just"/>
            <a:r>
              <a:rPr lang="en-SE" sz="2000" dirty="0">
                <a:latin typeface="Calibri (Body)"/>
              </a:rPr>
              <a:t>Debugging</a:t>
            </a:r>
            <a:r>
              <a:rPr lang="sv-SE" sz="2000" dirty="0">
                <a:latin typeface="Calibri (Body)"/>
              </a:rPr>
              <a:t>: find the incorrect </a:t>
            </a:r>
            <a:r>
              <a:rPr lang="sv-SE" sz="2000" dirty="0" err="1">
                <a:latin typeface="Calibri (Body)"/>
              </a:rPr>
              <a:t>asserted</a:t>
            </a:r>
            <a:r>
              <a:rPr lang="sv-SE" sz="2000" dirty="0">
                <a:latin typeface="Calibri (Body)"/>
              </a:rPr>
              <a:t> axioms</a:t>
            </a:r>
            <a:r>
              <a:rPr lang="en-US" sz="2000" dirty="0">
                <a:latin typeface="Calibri (Body)"/>
              </a:rPr>
              <a:t> in the </a:t>
            </a:r>
            <a:r>
              <a:rPr lang="en-US" altLang="zh-CN" sz="2000" dirty="0">
                <a:latin typeface="Calibri (Body)"/>
              </a:rPr>
              <a:t>KG</a:t>
            </a:r>
            <a:endParaRPr lang="en-US" sz="2000" dirty="0">
              <a:latin typeface="Calibri (Body)"/>
            </a:endParaRPr>
          </a:p>
          <a:p>
            <a:pPr algn="just"/>
            <a:endParaRPr lang="en-SE" sz="2000" dirty="0">
              <a:latin typeface="Calibri (Body)"/>
            </a:endParaRPr>
          </a:p>
          <a:p>
            <a:pPr algn="just"/>
            <a:r>
              <a:rPr lang="en-SE" sz="2000" dirty="0">
                <a:latin typeface="Calibri (Body)"/>
              </a:rPr>
              <a:t>Removing</a:t>
            </a:r>
            <a:r>
              <a:rPr lang="sv-SE" sz="2000" dirty="0">
                <a:latin typeface="Calibri (Body)"/>
              </a:rPr>
              <a:t>: </a:t>
            </a:r>
            <a:r>
              <a:rPr lang="sv-SE" sz="2000" dirty="0" err="1">
                <a:latin typeface="Calibri (Body)"/>
              </a:rPr>
              <a:t>remove</a:t>
            </a:r>
            <a:r>
              <a:rPr lang="sv-SE" sz="2000" dirty="0">
                <a:latin typeface="Calibri (Body)"/>
              </a:rPr>
              <a:t> the incorrect </a:t>
            </a:r>
            <a:r>
              <a:rPr lang="sv-SE" sz="2000" dirty="0" err="1">
                <a:latin typeface="Calibri (Body)"/>
              </a:rPr>
              <a:t>asserted</a:t>
            </a:r>
            <a:r>
              <a:rPr lang="sv-SE" sz="2000" dirty="0">
                <a:latin typeface="Calibri (Body)"/>
              </a:rPr>
              <a:t> axioms</a:t>
            </a:r>
            <a:r>
              <a:rPr lang="en-US" sz="2000" dirty="0">
                <a:latin typeface="Calibri (Body)"/>
              </a:rPr>
              <a:t> from the </a:t>
            </a:r>
            <a:r>
              <a:rPr lang="en-US" altLang="zh-CN" sz="2000" dirty="0">
                <a:latin typeface="Calibri (Body)"/>
              </a:rPr>
              <a:t>KG </a:t>
            </a:r>
            <a:r>
              <a:rPr lang="sv-SE" sz="2000" dirty="0">
                <a:latin typeface="Calibri (Body)"/>
              </a:rPr>
              <a:t>(less </a:t>
            </a:r>
            <a:r>
              <a:rPr lang="sv-SE" sz="2000" dirty="0" err="1">
                <a:latin typeface="Calibri (Body)"/>
              </a:rPr>
              <a:t>incorrect</a:t>
            </a:r>
            <a:r>
              <a:rPr lang="sv-SE" sz="2000" dirty="0">
                <a:latin typeface="Calibri (Body)"/>
              </a:rPr>
              <a:t>)</a:t>
            </a:r>
          </a:p>
          <a:p>
            <a:pPr marL="0" indent="0" algn="just">
              <a:buNone/>
            </a:pPr>
            <a:endParaRPr lang="sv-SE" sz="2000" dirty="0">
              <a:latin typeface="Calibri (Body)"/>
            </a:endParaRPr>
          </a:p>
          <a:p>
            <a:pPr marL="0" indent="0" algn="just">
              <a:buNone/>
            </a:pPr>
            <a:endParaRPr lang="sv-SE" sz="2000" dirty="0">
              <a:latin typeface="Calibri (Body)"/>
            </a:endParaRPr>
          </a:p>
          <a:p>
            <a:pPr algn="just"/>
            <a:r>
              <a:rPr lang="sv-SE" sz="2000" dirty="0">
                <a:latin typeface="Calibri (Body)"/>
              </a:rPr>
              <a:t>W</a:t>
            </a:r>
            <a:r>
              <a:rPr lang="en-US" sz="2000" dirty="0" err="1">
                <a:latin typeface="Calibri (Body)"/>
              </a:rPr>
              <a:t>eakening</a:t>
            </a:r>
            <a:r>
              <a:rPr lang="sv-SE" sz="2000" dirty="0">
                <a:latin typeface="Calibri (Body)"/>
              </a:rPr>
              <a:t>: </a:t>
            </a:r>
            <a:r>
              <a:rPr lang="en-US" sz="2000" dirty="0">
                <a:latin typeface="Calibri (Body)"/>
              </a:rPr>
              <a:t> Find correct weakened axioms of the </a:t>
            </a:r>
            <a:r>
              <a:rPr lang="en-US" sz="2000" dirty="0">
                <a:solidFill>
                  <a:schemeClr val="accent6">
                    <a:lumMod val="75000"/>
                  </a:schemeClr>
                </a:solidFill>
                <a:latin typeface="Calibri (Body)"/>
              </a:rPr>
              <a:t>incorrect</a:t>
            </a:r>
            <a:r>
              <a:rPr lang="en-US" sz="2000" dirty="0">
                <a:latin typeface="Calibri (Body)"/>
              </a:rPr>
              <a:t> axioms</a:t>
            </a:r>
          </a:p>
          <a:p>
            <a:pPr marL="0" lvl="0" indent="0" eaLnBrk="0" fontAlgn="base" hangingPunct="0">
              <a:lnSpc>
                <a:spcPct val="100000"/>
              </a:lnSpc>
              <a:spcBef>
                <a:spcPct val="0"/>
              </a:spcBef>
              <a:spcAft>
                <a:spcPct val="0"/>
              </a:spcAft>
              <a:buNone/>
            </a:pPr>
            <a:r>
              <a:rPr lang="en-US" sz="2000" dirty="0">
                <a:latin typeface="Calibri (Body)"/>
              </a:rPr>
              <a:t>(</a:t>
            </a:r>
            <a:r>
              <a:rPr lang="en-SE" altLang="en-SE" sz="2000" dirty="0">
                <a:solidFill>
                  <a:srgbClr val="000000"/>
                </a:solidFill>
                <a:latin typeface="Calibri (Body)"/>
              </a:rPr>
              <a:t>correct information that would be removed when removing</a:t>
            </a:r>
            <a:r>
              <a:rPr lang="en-US" altLang="en-SE" sz="2000" dirty="0">
                <a:solidFill>
                  <a:srgbClr val="000000"/>
                </a:solidFill>
                <a:latin typeface="Calibri (Body)"/>
              </a:rPr>
              <a:t> incorrect</a:t>
            </a:r>
            <a:r>
              <a:rPr lang="en-SE" altLang="en-SE" sz="2000" dirty="0">
                <a:solidFill>
                  <a:srgbClr val="000000"/>
                </a:solidFill>
                <a:latin typeface="Calibri (Body)"/>
              </a:rPr>
              <a:t> information</a:t>
            </a:r>
            <a:r>
              <a:rPr lang="sv-SE" sz="2000" dirty="0">
                <a:latin typeface="Calibri (Body)"/>
              </a:rPr>
              <a:t>)</a:t>
            </a:r>
            <a:endParaRPr lang="en-US" sz="2000" dirty="0">
              <a:latin typeface="Calibri (Body)"/>
            </a:endParaRPr>
          </a:p>
          <a:p>
            <a:pPr algn="just"/>
            <a:endParaRPr lang="en-SE" sz="2000" dirty="0">
              <a:latin typeface="Calibri (Body)"/>
            </a:endParaRPr>
          </a:p>
          <a:p>
            <a:pPr algn="just"/>
            <a:r>
              <a:rPr lang="en-US" sz="2000" dirty="0">
                <a:latin typeface="Calibri (Body)"/>
              </a:rPr>
              <a:t>Strengthening: Find correct strengthened axioms of the </a:t>
            </a:r>
            <a:r>
              <a:rPr lang="en-US" sz="2000" dirty="0">
                <a:solidFill>
                  <a:schemeClr val="accent6">
                    <a:lumMod val="75000"/>
                  </a:schemeClr>
                </a:solidFill>
                <a:latin typeface="Calibri (Body)"/>
              </a:rPr>
              <a:t>weakened</a:t>
            </a:r>
            <a:r>
              <a:rPr lang="en-US" sz="2000" dirty="0">
                <a:latin typeface="Calibri (Body)"/>
              </a:rPr>
              <a:t> axioms </a:t>
            </a:r>
          </a:p>
          <a:p>
            <a:pPr marL="0" indent="0" algn="just">
              <a:buNone/>
            </a:pPr>
            <a:r>
              <a:rPr lang="en-US" sz="2000" dirty="0">
                <a:latin typeface="Calibri (Body)"/>
              </a:rPr>
              <a:t>(additional correct knowledge to add,  more complete</a:t>
            </a:r>
            <a:r>
              <a:rPr lang="sv-SE" sz="2000" dirty="0">
                <a:latin typeface="Calibri (Body)"/>
              </a:rPr>
              <a:t>)</a:t>
            </a:r>
            <a:endParaRPr lang="en-US" sz="2000" dirty="0">
              <a:latin typeface="Calibri (Body)"/>
            </a:endParaRPr>
          </a:p>
        </p:txBody>
      </p:sp>
      <p:sp>
        <p:nvSpPr>
          <p:cNvPr id="9" name="Rectangle 8">
            <a:extLst>
              <a:ext uri="{FF2B5EF4-FFF2-40B4-BE49-F238E27FC236}">
                <a16:creationId xmlns:a16="http://schemas.microsoft.com/office/drawing/2014/main" id="{C7C5FA2D-3726-4456-78E2-35122AF6B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1" name="Slide Number Placeholder 4">
            <a:extLst>
              <a:ext uri="{FF2B5EF4-FFF2-40B4-BE49-F238E27FC236}">
                <a16:creationId xmlns:a16="http://schemas.microsoft.com/office/drawing/2014/main" id="{EC37149D-89CC-AA65-4F1E-53B5AE532B24}"/>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11</a:t>
            </a:fld>
            <a:endParaRPr lang="en-US" sz="18300" dirty="0">
              <a:solidFill>
                <a:srgbClr val="50B4C8">
                  <a:alpha val="15000"/>
                </a:srgbClr>
              </a:solidFill>
              <a:latin typeface="Calibri Light" panose="020F0302020204030204"/>
            </a:endParaRPr>
          </a:p>
        </p:txBody>
      </p:sp>
      <p:pic>
        <p:nvPicPr>
          <p:cNvPr id="5" name="Picture 4" descr="A diagram of a weakening&#10;&#10;AI-generated content may be incorrect.">
            <a:extLst>
              <a:ext uri="{FF2B5EF4-FFF2-40B4-BE49-F238E27FC236}">
                <a16:creationId xmlns:a16="http://schemas.microsoft.com/office/drawing/2014/main" id="{3C2276C5-0819-955C-B67A-B6289916803C}"/>
              </a:ext>
            </a:extLst>
          </p:cNvPr>
          <p:cNvPicPr>
            <a:picLocks noChangeAspect="1"/>
          </p:cNvPicPr>
          <p:nvPr/>
        </p:nvPicPr>
        <p:blipFill>
          <a:blip r:embed="rId4">
            <a:extLst>
              <a:ext uri="{28A0092B-C50C-407E-A947-70E740481C1C}">
                <a14:useLocalDpi xmlns:a14="http://schemas.microsoft.com/office/drawing/2010/main" val="0"/>
              </a:ext>
            </a:extLst>
          </a:blip>
          <a:srcRect l="6312" t="9438" r="3589"/>
          <a:stretch>
            <a:fillRect/>
          </a:stretch>
        </p:blipFill>
        <p:spPr>
          <a:xfrm>
            <a:off x="9122538" y="1357407"/>
            <a:ext cx="3069462" cy="3450614"/>
          </a:xfrm>
          <a:prstGeom prst="rect">
            <a:avLst/>
          </a:prstGeom>
        </p:spPr>
      </p:pic>
      <p:pic>
        <p:nvPicPr>
          <p:cNvPr id="6" name="Picture 5">
            <a:extLst>
              <a:ext uri="{FF2B5EF4-FFF2-40B4-BE49-F238E27FC236}">
                <a16:creationId xmlns:a16="http://schemas.microsoft.com/office/drawing/2014/main" id="{1BF790DC-B484-D606-AAFD-48DDA215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1146" y="1685179"/>
            <a:ext cx="2932626" cy="3450615"/>
          </a:xfrm>
          <a:prstGeom prst="rect">
            <a:avLst/>
          </a:prstGeom>
        </p:spPr>
      </p:pic>
    </p:spTree>
    <p:extLst>
      <p:ext uri="{BB962C8B-B14F-4D97-AF65-F5344CB8AC3E}">
        <p14:creationId xmlns:p14="http://schemas.microsoft.com/office/powerpoint/2010/main" val="449573689"/>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801369-3329-0346-B1A4-D2C37B142944}"/>
            </a:ext>
          </a:extLst>
        </p:cNvPr>
        <p:cNvGrpSpPr/>
        <p:nvPr/>
      </p:nvGrpSpPr>
      <p:grpSpPr>
        <a:xfrm>
          <a:off x="0" y="0"/>
          <a:ext cx="0" cy="0"/>
          <a:chOff x="0" y="0"/>
          <a:chExt cx="0" cy="0"/>
        </a:xfrm>
      </p:grpSpPr>
      <p:pic>
        <p:nvPicPr>
          <p:cNvPr id="2" name="Picture 1" descr="A diagram of a stream and a group of sources&#10;&#10;AI-generated content may be incorrect.">
            <a:extLst>
              <a:ext uri="{FF2B5EF4-FFF2-40B4-BE49-F238E27FC236}">
                <a16:creationId xmlns:a16="http://schemas.microsoft.com/office/drawing/2014/main" id="{D2A44407-5741-8F81-D6DC-70C63ADBF8EF}"/>
              </a:ext>
            </a:extLst>
          </p:cNvPr>
          <p:cNvPicPr>
            <a:picLocks noChangeAspect="1"/>
          </p:cNvPicPr>
          <p:nvPr/>
        </p:nvPicPr>
        <p:blipFill>
          <a:blip r:embed="rId3">
            <a:extLst>
              <a:ext uri="{28A0092B-C50C-407E-A947-70E740481C1C}">
                <a14:useLocalDpi xmlns:a14="http://schemas.microsoft.com/office/drawing/2010/main" val="0"/>
              </a:ext>
            </a:extLst>
          </a:blip>
          <a:srcRect t="9396"/>
          <a:stretch>
            <a:fillRect/>
          </a:stretch>
        </p:blipFill>
        <p:spPr>
          <a:xfrm>
            <a:off x="652527" y="3442366"/>
            <a:ext cx="4895189" cy="2655363"/>
          </a:xfrm>
          <a:prstGeom prst="rect">
            <a:avLst/>
          </a:prstGeom>
        </p:spPr>
      </p:pic>
      <p:sp>
        <p:nvSpPr>
          <p:cNvPr id="3" name="Text Placeholder 2">
            <a:extLst>
              <a:ext uri="{FF2B5EF4-FFF2-40B4-BE49-F238E27FC236}">
                <a16:creationId xmlns:a16="http://schemas.microsoft.com/office/drawing/2014/main" id="{2D642F29-CEC8-CAA2-8F4D-6BEE3C2AEC85}"/>
              </a:ext>
            </a:extLst>
          </p:cNvPr>
          <p:cNvSpPr>
            <a:spLocks noGrp="1"/>
          </p:cNvSpPr>
          <p:nvPr>
            <p:ph type="body" sz="quarter" idx="13"/>
          </p:nvPr>
        </p:nvSpPr>
        <p:spPr>
          <a:xfrm>
            <a:off x="576156" y="779489"/>
            <a:ext cx="11039688" cy="4563962"/>
          </a:xfrm>
        </p:spPr>
        <p:txBody>
          <a:bodyPr/>
          <a:lstStyle/>
          <a:p>
            <a:pPr algn="just"/>
            <a:r>
              <a:rPr lang="en-US" sz="2800" dirty="0">
                <a:latin typeface="+mn-lt"/>
              </a:rPr>
              <a:t>Find a set of </a:t>
            </a:r>
            <a:r>
              <a:rPr lang="en-US" sz="2800" dirty="0">
                <a:solidFill>
                  <a:schemeClr val="accent6">
                    <a:lumMod val="50000"/>
                  </a:schemeClr>
                </a:solidFill>
                <a:latin typeface="+mn-lt"/>
              </a:rPr>
              <a:t>incorrect asserted axioms </a:t>
            </a:r>
            <a:r>
              <a:rPr lang="en-US" sz="2800" dirty="0">
                <a:latin typeface="+mn-lt"/>
              </a:rPr>
              <a:t>such that when these axioms are removed from the KG, given </a:t>
            </a:r>
            <a:r>
              <a:rPr lang="en-US" sz="2800" dirty="0">
                <a:solidFill>
                  <a:srgbClr val="C00000"/>
                </a:solidFill>
                <a:latin typeface="+mn-lt"/>
              </a:rPr>
              <a:t>defects</a:t>
            </a:r>
            <a:r>
              <a:rPr lang="en-US" sz="2800" dirty="0">
                <a:latin typeface="+mn-lt"/>
              </a:rPr>
              <a:t> can not be derived anymore. </a:t>
            </a:r>
          </a:p>
          <a:p>
            <a:pPr algn="just"/>
            <a:endParaRPr lang="en-US" sz="2800" noProof="0" dirty="0">
              <a:latin typeface="+mn-lt"/>
            </a:endParaRPr>
          </a:p>
          <a:p>
            <a:pPr marL="0" indent="0" algn="just">
              <a:buNone/>
            </a:pPr>
            <a:endParaRPr lang="en-US" sz="2800" noProof="0" dirty="0">
              <a:latin typeface="+mn-lt"/>
            </a:endParaRPr>
          </a:p>
          <a:p>
            <a:pPr marL="0" indent="0" algn="just">
              <a:buNone/>
            </a:pPr>
            <a:endParaRPr lang="en-US" sz="1800" dirty="0">
              <a:solidFill>
                <a:srgbClr val="C00000"/>
              </a:solidFill>
            </a:endParaRPr>
          </a:p>
          <a:p>
            <a:pPr algn="just">
              <a:buFont typeface="Wingdings" panose="05000000000000000000" pitchFamily="2" charset="2"/>
              <a:buChar char="Ø"/>
            </a:pPr>
            <a:endParaRPr lang="en-US" sz="1800" dirty="0">
              <a:solidFill>
                <a:srgbClr val="C00000"/>
              </a:solidFill>
            </a:endParaRPr>
          </a:p>
          <a:p>
            <a:pPr algn="just">
              <a:buFont typeface="Wingdings" panose="05000000000000000000" pitchFamily="2" charset="2"/>
              <a:buChar char="Ø"/>
            </a:pPr>
            <a:endParaRPr lang="en-US" sz="1800" dirty="0">
              <a:solidFill>
                <a:srgbClr val="C00000"/>
              </a:solidFill>
            </a:endParaRPr>
          </a:p>
          <a:p>
            <a:pPr marL="0" indent="0" algn="just">
              <a:buNone/>
            </a:pPr>
            <a:endParaRPr lang="en-US" sz="2800" noProof="0" dirty="0">
              <a:latin typeface="+mn-lt"/>
            </a:endParaRPr>
          </a:p>
        </p:txBody>
      </p:sp>
      <p:sp>
        <p:nvSpPr>
          <p:cNvPr id="8" name="Rectangle 7">
            <a:extLst>
              <a:ext uri="{FF2B5EF4-FFF2-40B4-BE49-F238E27FC236}">
                <a16:creationId xmlns:a16="http://schemas.microsoft.com/office/drawing/2014/main" id="{1521128E-AAEF-BA56-09A3-B6F8C88AA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sp>
        <p:nvSpPr>
          <p:cNvPr id="9" name="Slide Number Placeholder 4">
            <a:extLst>
              <a:ext uri="{FF2B5EF4-FFF2-40B4-BE49-F238E27FC236}">
                <a16:creationId xmlns:a16="http://schemas.microsoft.com/office/drawing/2014/main" id="{1C1450B6-046F-8C36-77AE-77D0E18D2A5C}"/>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noProof="0" smtClean="0">
                <a:solidFill>
                  <a:srgbClr val="50B4C8">
                    <a:alpha val="15000"/>
                  </a:srgbClr>
                </a:solidFill>
                <a:latin typeface="Calibri Light" panose="020F0302020204030204"/>
              </a:rPr>
              <a:pPr defTabSz="457200">
                <a:lnSpc>
                  <a:spcPct val="90000"/>
                </a:lnSpc>
                <a:spcAft>
                  <a:spcPts val="600"/>
                </a:spcAft>
              </a:pPr>
              <a:t>12</a:t>
            </a:fld>
            <a:endParaRPr lang="en-US" sz="18300" noProof="0" dirty="0">
              <a:solidFill>
                <a:srgbClr val="50B4C8">
                  <a:alpha val="15000"/>
                </a:srgbClr>
              </a:solidFill>
              <a:latin typeface="Calibri Light" panose="020F0302020204030204"/>
            </a:endParaRPr>
          </a:p>
        </p:txBody>
      </p:sp>
      <p:sp>
        <p:nvSpPr>
          <p:cNvPr id="5" name="Title 4">
            <a:extLst>
              <a:ext uri="{FF2B5EF4-FFF2-40B4-BE49-F238E27FC236}">
                <a16:creationId xmlns:a16="http://schemas.microsoft.com/office/drawing/2014/main" id="{D63DA2B8-1E3F-74C6-8CD8-DB1596B95662}"/>
              </a:ext>
            </a:extLst>
          </p:cNvPr>
          <p:cNvSpPr>
            <a:spLocks noGrp="1"/>
          </p:cNvSpPr>
          <p:nvPr>
            <p:ph type="title"/>
          </p:nvPr>
        </p:nvSpPr>
        <p:spPr>
          <a:xfrm>
            <a:off x="576156" y="47351"/>
            <a:ext cx="10316784" cy="831131"/>
          </a:xfrm>
        </p:spPr>
        <p:txBody>
          <a:bodyPr/>
          <a:lstStyle/>
          <a:p>
            <a:r>
              <a:rPr lang="en-US" altLang="zh-CN" sz="4000" dirty="0"/>
              <a:t>Debugging and removing</a:t>
            </a:r>
            <a:endParaRPr lang="en-SE" dirty="0"/>
          </a:p>
        </p:txBody>
      </p:sp>
      <p:pic>
        <p:nvPicPr>
          <p:cNvPr id="4" name="Picture 3" descr="A diagram of a diagram&#10;&#10;AI-generated content may be incorrect.">
            <a:extLst>
              <a:ext uri="{FF2B5EF4-FFF2-40B4-BE49-F238E27FC236}">
                <a16:creationId xmlns:a16="http://schemas.microsoft.com/office/drawing/2014/main" id="{0EEB90F2-20DB-0026-1574-4911B180A46B}"/>
              </a:ext>
            </a:extLst>
          </p:cNvPr>
          <p:cNvPicPr>
            <a:picLocks noChangeAspect="1"/>
          </p:cNvPicPr>
          <p:nvPr/>
        </p:nvPicPr>
        <p:blipFill>
          <a:blip r:embed="rId4">
            <a:extLst>
              <a:ext uri="{28A0092B-C50C-407E-A947-70E740481C1C}">
                <a14:useLocalDpi xmlns:a14="http://schemas.microsoft.com/office/drawing/2010/main" val="0"/>
              </a:ext>
            </a:extLst>
          </a:blip>
          <a:srcRect t="5724" r="2574"/>
          <a:stretch>
            <a:fillRect/>
          </a:stretch>
        </p:blipFill>
        <p:spPr>
          <a:xfrm>
            <a:off x="4778283" y="1931775"/>
            <a:ext cx="4895189" cy="3304077"/>
          </a:xfrm>
          <a:prstGeom prst="rect">
            <a:avLst/>
          </a:prstGeom>
        </p:spPr>
      </p:pic>
      <p:pic>
        <p:nvPicPr>
          <p:cNvPr id="10" name="Picture 9">
            <a:extLst>
              <a:ext uri="{FF2B5EF4-FFF2-40B4-BE49-F238E27FC236}">
                <a16:creationId xmlns:a16="http://schemas.microsoft.com/office/drawing/2014/main" id="{73265BA5-92CF-372E-0515-E1B448BB494D}"/>
              </a:ext>
            </a:extLst>
          </p:cNvPr>
          <p:cNvPicPr>
            <a:picLocks noChangeAspect="1"/>
          </p:cNvPicPr>
          <p:nvPr/>
        </p:nvPicPr>
        <p:blipFill>
          <a:blip r:embed="rId5">
            <a:extLst>
              <a:ext uri="{28A0092B-C50C-407E-A947-70E740481C1C}">
                <a14:useLocalDpi xmlns:a14="http://schemas.microsoft.com/office/drawing/2010/main" val="0"/>
              </a:ext>
            </a:extLst>
          </a:blip>
          <a:srcRect r="29892" b="71191"/>
          <a:stretch>
            <a:fillRect/>
          </a:stretch>
        </p:blipFill>
        <p:spPr>
          <a:xfrm>
            <a:off x="2937334" y="2031775"/>
            <a:ext cx="1997954" cy="823878"/>
          </a:xfrm>
          <a:prstGeom prst="rect">
            <a:avLst/>
          </a:prstGeom>
        </p:spPr>
      </p:pic>
      <p:sp>
        <p:nvSpPr>
          <p:cNvPr id="14" name="TextBox 13">
            <a:extLst>
              <a:ext uri="{FF2B5EF4-FFF2-40B4-BE49-F238E27FC236}">
                <a16:creationId xmlns:a16="http://schemas.microsoft.com/office/drawing/2014/main" id="{193F13A3-6EB2-E36B-0F9C-381016ED64A7}"/>
              </a:ext>
            </a:extLst>
          </p:cNvPr>
          <p:cNvSpPr txBox="1"/>
          <p:nvPr/>
        </p:nvSpPr>
        <p:spPr>
          <a:xfrm>
            <a:off x="9294419" y="1847109"/>
            <a:ext cx="2321425" cy="369332"/>
          </a:xfrm>
          <a:prstGeom prst="rect">
            <a:avLst/>
          </a:prstGeom>
          <a:noFill/>
        </p:spPr>
        <p:txBody>
          <a:bodyPr wrap="square">
            <a:spAutoFit/>
          </a:bodyPr>
          <a:lstStyle/>
          <a:p>
            <a:pPr algn="just"/>
            <a:r>
              <a:rPr lang="en-US" dirty="0">
                <a:solidFill>
                  <a:srgbClr val="C00000"/>
                </a:solidFill>
              </a:rPr>
              <a:t>Tutorial </a:t>
            </a:r>
            <a:r>
              <a:rPr lang="sv-SE" dirty="0">
                <a:solidFill>
                  <a:srgbClr val="C00000"/>
                </a:solidFill>
              </a:rPr>
              <a:t>⊑ Conference</a:t>
            </a:r>
            <a:endParaRPr lang="en-US" sz="2000" dirty="0">
              <a:solidFill>
                <a:srgbClr val="C00000"/>
              </a:solidFill>
            </a:endParaRPr>
          </a:p>
        </p:txBody>
      </p:sp>
      <p:sp>
        <p:nvSpPr>
          <p:cNvPr id="15" name="TextBox 14">
            <a:extLst>
              <a:ext uri="{FF2B5EF4-FFF2-40B4-BE49-F238E27FC236}">
                <a16:creationId xmlns:a16="http://schemas.microsoft.com/office/drawing/2014/main" id="{CD5C5ADF-3C64-8576-FE18-6B440583A319}"/>
              </a:ext>
            </a:extLst>
          </p:cNvPr>
          <p:cNvSpPr txBox="1"/>
          <p:nvPr/>
        </p:nvSpPr>
        <p:spPr>
          <a:xfrm>
            <a:off x="8915785" y="4974118"/>
            <a:ext cx="3078692" cy="369332"/>
          </a:xfrm>
          <a:prstGeom prst="rect">
            <a:avLst/>
          </a:prstGeom>
          <a:noFill/>
        </p:spPr>
        <p:txBody>
          <a:bodyPr wrap="square">
            <a:spAutoFit/>
          </a:bodyPr>
          <a:lstStyle/>
          <a:p>
            <a:pPr algn="just"/>
            <a:r>
              <a:rPr lang="en-US" dirty="0" err="1">
                <a:solidFill>
                  <a:srgbClr val="C00000"/>
                </a:solidFill>
              </a:rPr>
              <a:t>haslocation</a:t>
            </a:r>
            <a:r>
              <a:rPr lang="en-US" dirty="0">
                <a:solidFill>
                  <a:srgbClr val="C00000"/>
                </a:solidFill>
              </a:rPr>
              <a:t> </a:t>
            </a:r>
            <a:r>
              <a:rPr lang="sv-SE" dirty="0">
                <a:solidFill>
                  <a:srgbClr val="C00000"/>
                </a:solidFill>
              </a:rPr>
              <a:t>⊑ source country</a:t>
            </a:r>
            <a:endParaRPr lang="en-US" sz="2000" dirty="0">
              <a:solidFill>
                <a:srgbClr val="C00000"/>
              </a:solidFill>
            </a:endParaRPr>
          </a:p>
        </p:txBody>
      </p:sp>
      <p:cxnSp>
        <p:nvCxnSpPr>
          <p:cNvPr id="7" name="Straight Arrow Connector 6">
            <a:extLst>
              <a:ext uri="{FF2B5EF4-FFF2-40B4-BE49-F238E27FC236}">
                <a16:creationId xmlns:a16="http://schemas.microsoft.com/office/drawing/2014/main" id="{FCE07202-6CBE-16CA-C96C-667FE4512E87}"/>
              </a:ext>
            </a:extLst>
          </p:cNvPr>
          <p:cNvCxnSpPr/>
          <p:nvPr/>
        </p:nvCxnSpPr>
        <p:spPr>
          <a:xfrm flipH="1">
            <a:off x="9518754" y="2216441"/>
            <a:ext cx="367259" cy="9239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DF8AC4ED-A5AA-EB80-7B05-9B0CBF4C5325}"/>
              </a:ext>
            </a:extLst>
          </p:cNvPr>
          <p:cNvCxnSpPr>
            <a:cxnSpLocks/>
          </p:cNvCxnSpPr>
          <p:nvPr/>
        </p:nvCxnSpPr>
        <p:spPr>
          <a:xfrm flipH="1" flipV="1">
            <a:off x="9490022" y="4116239"/>
            <a:ext cx="424721" cy="9568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76818949"/>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A diagram of a weakening&#10;&#10;AI-generated content may be incorrect.">
            <a:extLst>
              <a:ext uri="{FF2B5EF4-FFF2-40B4-BE49-F238E27FC236}">
                <a16:creationId xmlns:a16="http://schemas.microsoft.com/office/drawing/2014/main" id="{6F109BAE-0F72-669B-4DEA-64F2461CA914}"/>
              </a:ext>
            </a:extLst>
          </p:cNvPr>
          <p:cNvPicPr>
            <a:picLocks noChangeAspect="1"/>
          </p:cNvPicPr>
          <p:nvPr/>
        </p:nvPicPr>
        <p:blipFill>
          <a:blip r:embed="rId3">
            <a:extLst>
              <a:ext uri="{28A0092B-C50C-407E-A947-70E740481C1C}">
                <a14:useLocalDpi xmlns:a14="http://schemas.microsoft.com/office/drawing/2010/main" val="0"/>
              </a:ext>
            </a:extLst>
          </a:blip>
          <a:srcRect l="6312" t="9438" r="3589"/>
          <a:stretch>
            <a:fillRect/>
          </a:stretch>
        </p:blipFill>
        <p:spPr>
          <a:xfrm>
            <a:off x="9115043" y="152332"/>
            <a:ext cx="3069462" cy="3450614"/>
          </a:xfrm>
          <a:prstGeom prst="rect">
            <a:avLst/>
          </a:prstGeom>
        </p:spPr>
      </p:pic>
      <p:sp>
        <p:nvSpPr>
          <p:cNvPr id="2" name="Title 1">
            <a:extLst>
              <a:ext uri="{FF2B5EF4-FFF2-40B4-BE49-F238E27FC236}">
                <a16:creationId xmlns:a16="http://schemas.microsoft.com/office/drawing/2014/main" id="{A80985B5-129A-54F6-C004-2234BD9EB38F}"/>
              </a:ext>
            </a:extLst>
          </p:cNvPr>
          <p:cNvSpPr>
            <a:spLocks noGrp="1"/>
          </p:cNvSpPr>
          <p:nvPr>
            <p:ph type="title"/>
          </p:nvPr>
        </p:nvSpPr>
        <p:spPr>
          <a:xfrm>
            <a:off x="624627" y="124908"/>
            <a:ext cx="10316784" cy="831131"/>
          </a:xfrm>
        </p:spPr>
        <p:txBody>
          <a:bodyPr/>
          <a:lstStyle/>
          <a:p>
            <a:r>
              <a:rPr lang="en-SE" dirty="0">
                <a:latin typeface="+mj-lt"/>
              </a:rPr>
              <a:t>Weakening - finding correct weaker axioms</a:t>
            </a:r>
            <a:endParaRPr lang="sv-SE" dirty="0">
              <a:latin typeface="+mj-lt"/>
            </a:endParaRPr>
          </a:p>
        </p:txBody>
      </p:sp>
      <p:sp>
        <p:nvSpPr>
          <p:cNvPr id="14" name="Rectangle 13">
            <a:extLst>
              <a:ext uri="{FF2B5EF4-FFF2-40B4-BE49-F238E27FC236}">
                <a16:creationId xmlns:a16="http://schemas.microsoft.com/office/drawing/2014/main" id="{5B042510-ACCF-F462-F5B1-9673428F3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5" name="Slide Number Placeholder 4">
            <a:extLst>
              <a:ext uri="{FF2B5EF4-FFF2-40B4-BE49-F238E27FC236}">
                <a16:creationId xmlns:a16="http://schemas.microsoft.com/office/drawing/2014/main" id="{C8AB6143-1C21-5703-73D7-2DFA9FBA1C21}"/>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13</a:t>
            </a:fld>
            <a:endParaRPr lang="en-US" sz="18300" dirty="0">
              <a:solidFill>
                <a:srgbClr val="50B4C8">
                  <a:alpha val="15000"/>
                </a:srgbClr>
              </a:solidFill>
              <a:latin typeface="Calibri Light" panose="020F0302020204030204"/>
            </a:endParaRPr>
          </a:p>
        </p:txBody>
      </p:sp>
      <p:pic>
        <p:nvPicPr>
          <p:cNvPr id="12" name="Picture 11">
            <a:extLst>
              <a:ext uri="{FF2B5EF4-FFF2-40B4-BE49-F238E27FC236}">
                <a16:creationId xmlns:a16="http://schemas.microsoft.com/office/drawing/2014/main" id="{3314517D-3760-2E94-5E05-68D8F16D49E2}"/>
              </a:ext>
            </a:extLst>
          </p:cNvPr>
          <p:cNvPicPr>
            <a:picLocks noChangeAspect="1"/>
          </p:cNvPicPr>
          <p:nvPr/>
        </p:nvPicPr>
        <p:blipFill>
          <a:blip r:embed="rId4">
            <a:extLst>
              <a:ext uri="{28A0092B-C50C-407E-A947-70E740481C1C}">
                <a14:useLocalDpi xmlns:a14="http://schemas.microsoft.com/office/drawing/2010/main" val="0"/>
              </a:ext>
            </a:extLst>
          </a:blip>
          <a:srcRect b="29325"/>
          <a:stretch>
            <a:fillRect/>
          </a:stretch>
        </p:blipFill>
        <p:spPr>
          <a:xfrm>
            <a:off x="624627" y="1728719"/>
            <a:ext cx="3706395" cy="2628666"/>
          </a:xfrm>
          <a:prstGeom prst="rect">
            <a:avLst/>
          </a:prstGeom>
        </p:spPr>
      </p:pic>
      <p:sp>
        <p:nvSpPr>
          <p:cNvPr id="17" name="TextBox 16">
            <a:extLst>
              <a:ext uri="{FF2B5EF4-FFF2-40B4-BE49-F238E27FC236}">
                <a16:creationId xmlns:a16="http://schemas.microsoft.com/office/drawing/2014/main" id="{5633DFBB-CC87-CEBD-CF09-97F7B5A5990A}"/>
              </a:ext>
            </a:extLst>
          </p:cNvPr>
          <p:cNvSpPr txBox="1"/>
          <p:nvPr/>
        </p:nvSpPr>
        <p:spPr>
          <a:xfrm>
            <a:off x="4706104" y="4199419"/>
            <a:ext cx="3409196" cy="461665"/>
          </a:xfrm>
          <a:prstGeom prst="rect">
            <a:avLst/>
          </a:prstGeom>
          <a:noFill/>
        </p:spPr>
        <p:txBody>
          <a:bodyPr wrap="square">
            <a:spAutoFit/>
          </a:bodyPr>
          <a:lstStyle/>
          <a:p>
            <a:pPr algn="just"/>
            <a:r>
              <a:rPr lang="en-US" sz="2400" dirty="0">
                <a:solidFill>
                  <a:srgbClr val="C00000"/>
                </a:solidFill>
              </a:rPr>
              <a:t>Tutorial </a:t>
            </a:r>
            <a:r>
              <a:rPr lang="sv-SE" sz="2400" dirty="0">
                <a:solidFill>
                  <a:srgbClr val="C00000"/>
                </a:solidFill>
              </a:rPr>
              <a:t>⊑ Conference</a:t>
            </a:r>
            <a:endParaRPr lang="en-US" sz="2800" dirty="0">
              <a:solidFill>
                <a:srgbClr val="C00000"/>
              </a:solidFill>
            </a:endParaRPr>
          </a:p>
        </p:txBody>
      </p:sp>
      <p:sp>
        <p:nvSpPr>
          <p:cNvPr id="18" name="Oval 17">
            <a:extLst>
              <a:ext uri="{FF2B5EF4-FFF2-40B4-BE49-F238E27FC236}">
                <a16:creationId xmlns:a16="http://schemas.microsoft.com/office/drawing/2014/main" id="{0EA66970-5573-8AFD-CE4C-0D516BA95021}"/>
              </a:ext>
            </a:extLst>
          </p:cNvPr>
          <p:cNvSpPr/>
          <p:nvPr/>
        </p:nvSpPr>
        <p:spPr>
          <a:xfrm>
            <a:off x="2930437" y="5218627"/>
            <a:ext cx="2289437" cy="7576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50000"/>
                  </a:schemeClr>
                </a:solidFill>
              </a:rPr>
              <a:t>replac</a:t>
            </a:r>
            <a:r>
              <a:rPr lang="en-SE" dirty="0">
                <a:solidFill>
                  <a:schemeClr val="accent2">
                    <a:lumMod val="50000"/>
                  </a:schemeClr>
                </a:solidFill>
              </a:rPr>
              <a:t>ed</a:t>
            </a:r>
            <a:r>
              <a:rPr lang="en-US" dirty="0">
                <a:solidFill>
                  <a:schemeClr val="accent2">
                    <a:lumMod val="50000"/>
                  </a:schemeClr>
                </a:solidFill>
              </a:rPr>
              <a:t> by its sub-concepts</a:t>
            </a:r>
            <a:endParaRPr lang="sv-SE" dirty="0">
              <a:solidFill>
                <a:schemeClr val="accent2">
                  <a:lumMod val="50000"/>
                </a:schemeClr>
              </a:solidFill>
            </a:endParaRPr>
          </a:p>
        </p:txBody>
      </p:sp>
      <p:cxnSp>
        <p:nvCxnSpPr>
          <p:cNvPr id="19" name="Straight Arrow Connector 18">
            <a:extLst>
              <a:ext uri="{FF2B5EF4-FFF2-40B4-BE49-F238E27FC236}">
                <a16:creationId xmlns:a16="http://schemas.microsoft.com/office/drawing/2014/main" id="{84BA79AD-A0F0-9E9D-4B70-5D36C305011B}"/>
              </a:ext>
            </a:extLst>
          </p:cNvPr>
          <p:cNvCxnSpPr>
            <a:cxnSpLocks/>
            <a:stCxn id="18" idx="0"/>
          </p:cNvCxnSpPr>
          <p:nvPr/>
        </p:nvCxnSpPr>
        <p:spPr>
          <a:xfrm flipV="1">
            <a:off x="4075156" y="4567485"/>
            <a:ext cx="1246655" cy="651142"/>
          </a:xfrm>
          <a:prstGeom prst="straightConnector1">
            <a:avLst/>
          </a:prstGeom>
          <a:ln>
            <a:solidFill>
              <a:schemeClr val="accent2">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22" name="Oval 21">
            <a:extLst>
              <a:ext uri="{FF2B5EF4-FFF2-40B4-BE49-F238E27FC236}">
                <a16:creationId xmlns:a16="http://schemas.microsoft.com/office/drawing/2014/main" id="{36314230-3BFE-C296-0AE0-2CDCBB9EFEC9}"/>
              </a:ext>
            </a:extLst>
          </p:cNvPr>
          <p:cNvSpPr/>
          <p:nvPr/>
        </p:nvSpPr>
        <p:spPr>
          <a:xfrm>
            <a:off x="6456811" y="5270602"/>
            <a:ext cx="2289437" cy="7576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repla</a:t>
            </a:r>
            <a:r>
              <a:rPr lang="en-SE" dirty="0" err="1">
                <a:solidFill>
                  <a:schemeClr val="accent2">
                    <a:lumMod val="50000"/>
                  </a:schemeClr>
                </a:solidFill>
              </a:rPr>
              <a:t>ced</a:t>
            </a:r>
            <a:r>
              <a:rPr lang="en-US" dirty="0">
                <a:solidFill>
                  <a:schemeClr val="accent2">
                    <a:lumMod val="50000"/>
                  </a:schemeClr>
                </a:solidFill>
              </a:rPr>
              <a:t> by its super-concepts</a:t>
            </a:r>
            <a:endParaRPr lang="sv-SE" dirty="0">
              <a:solidFill>
                <a:schemeClr val="accent2">
                  <a:lumMod val="50000"/>
                </a:schemeClr>
              </a:solidFill>
            </a:endParaRPr>
          </a:p>
        </p:txBody>
      </p:sp>
      <p:cxnSp>
        <p:nvCxnSpPr>
          <p:cNvPr id="23" name="Straight Arrow Connector 9">
            <a:extLst>
              <a:ext uri="{FF2B5EF4-FFF2-40B4-BE49-F238E27FC236}">
                <a16:creationId xmlns:a16="http://schemas.microsoft.com/office/drawing/2014/main" id="{626DEFF5-3D9F-A3BD-D919-C544E785D343}"/>
              </a:ext>
            </a:extLst>
          </p:cNvPr>
          <p:cNvCxnSpPr>
            <a:cxnSpLocks/>
            <a:stCxn id="22" idx="0"/>
          </p:cNvCxnSpPr>
          <p:nvPr/>
        </p:nvCxnSpPr>
        <p:spPr>
          <a:xfrm flipH="1" flipV="1">
            <a:off x="6879373" y="4567485"/>
            <a:ext cx="722157" cy="703117"/>
          </a:xfrm>
          <a:prstGeom prst="straightConnector1">
            <a:avLst/>
          </a:prstGeom>
          <a:ln>
            <a:solidFill>
              <a:schemeClr val="accent2">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24" name="Rectangle 23">
            <a:extLst>
              <a:ext uri="{FF2B5EF4-FFF2-40B4-BE49-F238E27FC236}">
                <a16:creationId xmlns:a16="http://schemas.microsoft.com/office/drawing/2014/main" id="{24E470E9-59EF-85E4-D5B0-389E79C52539}"/>
              </a:ext>
            </a:extLst>
          </p:cNvPr>
          <p:cNvSpPr/>
          <p:nvPr/>
        </p:nvSpPr>
        <p:spPr>
          <a:xfrm>
            <a:off x="563539" y="1753345"/>
            <a:ext cx="3133162" cy="829559"/>
          </a:xfrm>
          <a:custGeom>
            <a:avLst/>
            <a:gdLst>
              <a:gd name="csX0" fmla="*/ 0 w 3133162"/>
              <a:gd name="csY0" fmla="*/ 0 h 829559"/>
              <a:gd name="csX1" fmla="*/ 428199 w 3133162"/>
              <a:gd name="csY1" fmla="*/ 0 h 829559"/>
              <a:gd name="csX2" fmla="*/ 856398 w 3133162"/>
              <a:gd name="csY2" fmla="*/ 0 h 829559"/>
              <a:gd name="csX3" fmla="*/ 1284596 w 3133162"/>
              <a:gd name="csY3" fmla="*/ 0 h 829559"/>
              <a:gd name="csX4" fmla="*/ 1838122 w 3133162"/>
              <a:gd name="csY4" fmla="*/ 0 h 829559"/>
              <a:gd name="csX5" fmla="*/ 2297652 w 3133162"/>
              <a:gd name="csY5" fmla="*/ 0 h 829559"/>
              <a:gd name="csX6" fmla="*/ 3133162 w 3133162"/>
              <a:gd name="csY6" fmla="*/ 0 h 829559"/>
              <a:gd name="csX7" fmla="*/ 3133162 w 3133162"/>
              <a:gd name="csY7" fmla="*/ 389893 h 829559"/>
              <a:gd name="csX8" fmla="*/ 3133162 w 3133162"/>
              <a:gd name="csY8" fmla="*/ 829559 h 829559"/>
              <a:gd name="csX9" fmla="*/ 2548305 w 3133162"/>
              <a:gd name="csY9" fmla="*/ 829559 h 829559"/>
              <a:gd name="csX10" fmla="*/ 2057443 w 3133162"/>
              <a:gd name="csY10" fmla="*/ 829559 h 829559"/>
              <a:gd name="csX11" fmla="*/ 1629244 w 3133162"/>
              <a:gd name="csY11" fmla="*/ 829559 h 829559"/>
              <a:gd name="csX12" fmla="*/ 1201045 w 3133162"/>
              <a:gd name="csY12" fmla="*/ 829559 h 829559"/>
              <a:gd name="csX13" fmla="*/ 741515 w 3133162"/>
              <a:gd name="csY13" fmla="*/ 829559 h 829559"/>
              <a:gd name="csX14" fmla="*/ 0 w 3133162"/>
              <a:gd name="csY14" fmla="*/ 829559 h 829559"/>
              <a:gd name="csX15" fmla="*/ 0 w 3133162"/>
              <a:gd name="csY15" fmla="*/ 431371 h 829559"/>
              <a:gd name="csX16" fmla="*/ 0 w 3133162"/>
              <a:gd name="csY16" fmla="*/ 0 h 829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133162" h="829559" extrusionOk="0">
                <a:moveTo>
                  <a:pt x="0" y="0"/>
                </a:moveTo>
                <a:cubicBezTo>
                  <a:pt x="173677" y="-15045"/>
                  <a:pt x="246737" y="8784"/>
                  <a:pt x="428199" y="0"/>
                </a:cubicBezTo>
                <a:cubicBezTo>
                  <a:pt x="609661" y="-8784"/>
                  <a:pt x="762547" y="36555"/>
                  <a:pt x="856398" y="0"/>
                </a:cubicBezTo>
                <a:cubicBezTo>
                  <a:pt x="950249" y="-36555"/>
                  <a:pt x="1161150" y="28384"/>
                  <a:pt x="1284596" y="0"/>
                </a:cubicBezTo>
                <a:cubicBezTo>
                  <a:pt x="1408042" y="-28384"/>
                  <a:pt x="1566575" y="63135"/>
                  <a:pt x="1838122" y="0"/>
                </a:cubicBezTo>
                <a:cubicBezTo>
                  <a:pt x="2109669" y="-63135"/>
                  <a:pt x="2104939" y="3510"/>
                  <a:pt x="2297652" y="0"/>
                </a:cubicBezTo>
                <a:cubicBezTo>
                  <a:pt x="2490365" y="-3510"/>
                  <a:pt x="2945901" y="93182"/>
                  <a:pt x="3133162" y="0"/>
                </a:cubicBezTo>
                <a:cubicBezTo>
                  <a:pt x="3178599" y="144552"/>
                  <a:pt x="3105662" y="207896"/>
                  <a:pt x="3133162" y="389893"/>
                </a:cubicBezTo>
                <a:cubicBezTo>
                  <a:pt x="3160662" y="571890"/>
                  <a:pt x="3102235" y="674509"/>
                  <a:pt x="3133162" y="829559"/>
                </a:cubicBezTo>
                <a:cubicBezTo>
                  <a:pt x="2846293" y="837485"/>
                  <a:pt x="2736136" y="787032"/>
                  <a:pt x="2548305" y="829559"/>
                </a:cubicBezTo>
                <a:cubicBezTo>
                  <a:pt x="2360474" y="872086"/>
                  <a:pt x="2288866" y="803727"/>
                  <a:pt x="2057443" y="829559"/>
                </a:cubicBezTo>
                <a:cubicBezTo>
                  <a:pt x="1826020" y="855391"/>
                  <a:pt x="1821787" y="825182"/>
                  <a:pt x="1629244" y="829559"/>
                </a:cubicBezTo>
                <a:cubicBezTo>
                  <a:pt x="1436701" y="833936"/>
                  <a:pt x="1328750" y="791939"/>
                  <a:pt x="1201045" y="829559"/>
                </a:cubicBezTo>
                <a:cubicBezTo>
                  <a:pt x="1073340" y="867179"/>
                  <a:pt x="969358" y="814184"/>
                  <a:pt x="741515" y="829559"/>
                </a:cubicBezTo>
                <a:cubicBezTo>
                  <a:pt x="513672" y="844934"/>
                  <a:pt x="181595" y="820111"/>
                  <a:pt x="0" y="829559"/>
                </a:cubicBezTo>
                <a:cubicBezTo>
                  <a:pt x="-24334" y="749493"/>
                  <a:pt x="9152" y="615976"/>
                  <a:pt x="0" y="431371"/>
                </a:cubicBezTo>
                <a:cubicBezTo>
                  <a:pt x="-9152" y="246766"/>
                  <a:pt x="37168" y="178625"/>
                  <a:pt x="0" y="0"/>
                </a:cubicBezTo>
                <a:close/>
              </a:path>
            </a:pathLst>
          </a:custGeom>
          <a:noFill/>
          <a:ln w="38100">
            <a:solidFill>
              <a:srgbClr val="C00000"/>
            </a:solidFill>
            <a:prstDash val="dash"/>
            <a:extLst>
              <a:ext uri="{C807C97D-BFC1-408E-A445-0C87EB9F89A2}">
                <ask:lineSketchStyleProps xmlns:ask="http://schemas.microsoft.com/office/drawing/2018/sketchyshapes" sd="104071189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7" name="TextBox 26">
            <a:extLst>
              <a:ext uri="{FF2B5EF4-FFF2-40B4-BE49-F238E27FC236}">
                <a16:creationId xmlns:a16="http://schemas.microsoft.com/office/drawing/2014/main" id="{221E99AE-45AF-3192-2DD5-C974B99EEE43}"/>
              </a:ext>
            </a:extLst>
          </p:cNvPr>
          <p:cNvSpPr txBox="1"/>
          <p:nvPr/>
        </p:nvSpPr>
        <p:spPr>
          <a:xfrm>
            <a:off x="3712368" y="2071597"/>
            <a:ext cx="1625110" cy="369332"/>
          </a:xfrm>
          <a:prstGeom prst="rect">
            <a:avLst/>
          </a:prstGeom>
          <a:noFill/>
        </p:spPr>
        <p:txBody>
          <a:bodyPr wrap="square">
            <a:spAutoFit/>
          </a:bodyPr>
          <a:lstStyle/>
          <a:p>
            <a:r>
              <a:rPr lang="en-US" dirty="0">
                <a:solidFill>
                  <a:schemeClr val="accent2">
                    <a:lumMod val="50000"/>
                  </a:schemeClr>
                </a:solidFill>
              </a:rPr>
              <a:t>super-concepts</a:t>
            </a:r>
            <a:endParaRPr lang="en-SE" dirty="0"/>
          </a:p>
        </p:txBody>
      </p:sp>
      <p:cxnSp>
        <p:nvCxnSpPr>
          <p:cNvPr id="33" name="Straight Connector 32">
            <a:extLst>
              <a:ext uri="{FF2B5EF4-FFF2-40B4-BE49-F238E27FC236}">
                <a16:creationId xmlns:a16="http://schemas.microsoft.com/office/drawing/2014/main" id="{AFD67657-1B1E-5508-A2EB-4F91F96A85E5}"/>
              </a:ext>
            </a:extLst>
          </p:cNvPr>
          <p:cNvCxnSpPr>
            <a:cxnSpLocks/>
          </p:cNvCxnSpPr>
          <p:nvPr/>
        </p:nvCxnSpPr>
        <p:spPr>
          <a:xfrm>
            <a:off x="5753228" y="4460148"/>
            <a:ext cx="1943256" cy="0"/>
          </a:xfrm>
          <a:prstGeom prst="line">
            <a:avLst/>
          </a:prstGeom>
          <a:ln w="28575">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8B221745-5BB5-4565-6D11-CAA88444E46B}"/>
              </a:ext>
            </a:extLst>
          </p:cNvPr>
          <p:cNvSpPr txBox="1"/>
          <p:nvPr/>
        </p:nvSpPr>
        <p:spPr>
          <a:xfrm>
            <a:off x="7662334" y="4216219"/>
            <a:ext cx="2993516" cy="461665"/>
          </a:xfrm>
          <a:prstGeom prst="rect">
            <a:avLst/>
          </a:prstGeom>
          <a:noFill/>
        </p:spPr>
        <p:txBody>
          <a:bodyPr wrap="square">
            <a:spAutoFit/>
          </a:bodyPr>
          <a:lstStyle/>
          <a:p>
            <a:r>
              <a:rPr lang="sv-SE" sz="2400" dirty="0">
                <a:solidFill>
                  <a:schemeClr val="accent6">
                    <a:lumMod val="50000"/>
                  </a:schemeClr>
                </a:solidFill>
              </a:rPr>
              <a:t>⊑ </a:t>
            </a:r>
            <a:r>
              <a:rPr lang="en-US" sz="2400" dirty="0" err="1">
                <a:solidFill>
                  <a:schemeClr val="accent6">
                    <a:lumMod val="50000"/>
                  </a:schemeClr>
                </a:solidFill>
              </a:rPr>
              <a:t>Scientific_Event</a:t>
            </a:r>
            <a:endParaRPr lang="en-SE" sz="2400" dirty="0">
              <a:solidFill>
                <a:schemeClr val="accent6">
                  <a:lumMod val="50000"/>
                </a:schemeClr>
              </a:solidFill>
            </a:endParaRPr>
          </a:p>
        </p:txBody>
      </p:sp>
      <p:cxnSp>
        <p:nvCxnSpPr>
          <p:cNvPr id="36" name="Straight Arrow Connector 35">
            <a:extLst>
              <a:ext uri="{FF2B5EF4-FFF2-40B4-BE49-F238E27FC236}">
                <a16:creationId xmlns:a16="http://schemas.microsoft.com/office/drawing/2014/main" id="{EC92175A-A501-8D16-38DE-F6D42BCDC1F1}"/>
              </a:ext>
            </a:extLst>
          </p:cNvPr>
          <p:cNvCxnSpPr>
            <a:cxnSpLocks/>
          </p:cNvCxnSpPr>
          <p:nvPr/>
        </p:nvCxnSpPr>
        <p:spPr>
          <a:xfrm flipV="1">
            <a:off x="5576341" y="2226039"/>
            <a:ext cx="3538702" cy="208624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8DB40BA6-E4D6-A009-E881-B679ACBB8CA7}"/>
              </a:ext>
            </a:extLst>
          </p:cNvPr>
          <p:cNvCxnSpPr>
            <a:cxnSpLocks/>
          </p:cNvCxnSpPr>
          <p:nvPr/>
        </p:nvCxnSpPr>
        <p:spPr>
          <a:xfrm flipV="1">
            <a:off x="9272095" y="2440929"/>
            <a:ext cx="2472698" cy="187135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075B1EA0-5EE8-2CE0-82E8-D075BC57B668}"/>
              </a:ext>
            </a:extLst>
          </p:cNvPr>
          <p:cNvCxnSpPr>
            <a:cxnSpLocks/>
          </p:cNvCxnSpPr>
          <p:nvPr/>
        </p:nvCxnSpPr>
        <p:spPr>
          <a:xfrm>
            <a:off x="5753228" y="4413204"/>
            <a:ext cx="1943256" cy="0"/>
          </a:xfrm>
          <a:prstGeom prst="line">
            <a:avLst/>
          </a:prstGeom>
          <a:ln w="28575">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5" name="Rectangle 1">
            <a:extLst>
              <a:ext uri="{FF2B5EF4-FFF2-40B4-BE49-F238E27FC236}">
                <a16:creationId xmlns:a16="http://schemas.microsoft.com/office/drawing/2014/main" id="{FCDF405D-2C94-B0F6-5082-ACE8B2A192F2}"/>
              </a:ext>
            </a:extLst>
          </p:cNvPr>
          <p:cNvSpPr>
            <a:spLocks noChangeArrowheads="1"/>
          </p:cNvSpPr>
          <p:nvPr/>
        </p:nvSpPr>
        <p:spPr bwMode="auto">
          <a:xfrm>
            <a:off x="496435" y="751888"/>
            <a:ext cx="96507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SE" sz="2800" b="0" i="0" u="none" strike="noStrike" cap="none" normalizeH="0" baseline="0" dirty="0">
                <a:ln>
                  <a:noFill/>
                </a:ln>
                <a:solidFill>
                  <a:srgbClr val="000000"/>
                </a:solidFill>
                <a:effectLst/>
              </a:rPr>
              <a:t>F</a:t>
            </a:r>
            <a:r>
              <a:rPr kumimoji="0" lang="en-SE" altLang="en-SE" sz="2800" b="0" i="0" u="none" strike="noStrike" cap="none" normalizeH="0" baseline="0" dirty="0" err="1">
                <a:ln>
                  <a:noFill/>
                </a:ln>
                <a:solidFill>
                  <a:srgbClr val="000000"/>
                </a:solidFill>
                <a:effectLst/>
              </a:rPr>
              <a:t>ind</a:t>
            </a:r>
            <a:r>
              <a:rPr kumimoji="0" lang="en-SE" altLang="en-SE" sz="2800" b="0" i="0" u="none" strike="noStrike" cap="none" normalizeH="0" baseline="0" dirty="0">
                <a:ln>
                  <a:noFill/>
                </a:ln>
                <a:solidFill>
                  <a:srgbClr val="000000"/>
                </a:solidFill>
                <a:effectLst/>
              </a:rPr>
              <a:t> correct information that would be removed when removing</a:t>
            </a:r>
            <a:endParaRPr kumimoji="0" lang="en-US" altLang="en-SE" sz="2800" b="0" i="0" u="none" strike="noStrike" cap="none" normalizeH="0" baseline="0" dirty="0">
              <a:ln>
                <a:noFill/>
              </a:ln>
              <a:solidFill>
                <a:srgbClr val="000000"/>
              </a:solidFill>
              <a:effectLst/>
            </a:endParaRPr>
          </a:p>
          <a:p>
            <a:pPr marR="0" lvl="0" algn="l" defTabSz="914400" rtl="0" eaLnBrk="0" fontAlgn="base" latinLnBrk="0" hangingPunct="0">
              <a:lnSpc>
                <a:spcPct val="100000"/>
              </a:lnSpc>
              <a:spcBef>
                <a:spcPct val="0"/>
              </a:spcBef>
              <a:spcAft>
                <a:spcPct val="0"/>
              </a:spcAft>
              <a:buClrTx/>
              <a:buSzTx/>
              <a:tabLst/>
            </a:pPr>
            <a:r>
              <a:rPr kumimoji="0" lang="en-SE" altLang="en-SE" sz="2800" b="0" i="0" u="none" strike="noStrike" cap="none" normalizeH="0" baseline="0" dirty="0">
                <a:ln>
                  <a:noFill/>
                </a:ln>
                <a:solidFill>
                  <a:srgbClr val="000000"/>
                </a:solidFill>
                <a:effectLst/>
              </a:rPr>
              <a:t> wrong information</a:t>
            </a:r>
            <a:endParaRPr kumimoji="0" lang="en-SE" altLang="en-SE"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83194303"/>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2" grpId="0" animBg="1"/>
      <p:bldP spid="22" grpId="1" animBg="1"/>
      <p:bldP spid="24" grpId="0" animBg="1"/>
      <p:bldP spid="24" grpId="1" animBg="1"/>
      <p:bldP spid="27" grpId="0"/>
      <p:bldP spid="27" grpId="1"/>
      <p:bldP spid="3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7F123B-3D35-D16D-EDBE-8799CDF706E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C87B096-924C-8362-2D07-79BB3077B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137" y="53956"/>
            <a:ext cx="3301785" cy="3884978"/>
          </a:xfrm>
          <a:prstGeom prst="rect">
            <a:avLst/>
          </a:prstGeom>
        </p:spPr>
      </p:pic>
      <p:sp>
        <p:nvSpPr>
          <p:cNvPr id="2" name="Title 1">
            <a:extLst>
              <a:ext uri="{FF2B5EF4-FFF2-40B4-BE49-F238E27FC236}">
                <a16:creationId xmlns:a16="http://schemas.microsoft.com/office/drawing/2014/main" id="{036DDF5F-C788-B1D0-BE56-74C32462D385}"/>
              </a:ext>
            </a:extLst>
          </p:cNvPr>
          <p:cNvSpPr>
            <a:spLocks noGrp="1"/>
          </p:cNvSpPr>
          <p:nvPr>
            <p:ph type="title"/>
          </p:nvPr>
        </p:nvSpPr>
        <p:spPr>
          <a:xfrm>
            <a:off x="637196" y="97315"/>
            <a:ext cx="10316784" cy="831131"/>
          </a:xfrm>
        </p:spPr>
        <p:txBody>
          <a:bodyPr/>
          <a:lstStyle/>
          <a:p>
            <a:r>
              <a:rPr lang="en-US" dirty="0"/>
              <a:t>Strengthening </a:t>
            </a:r>
            <a:r>
              <a:rPr lang="en-SE" dirty="0"/>
              <a:t>- finding correct </a:t>
            </a:r>
            <a:r>
              <a:rPr lang="sv-SE" dirty="0"/>
              <a:t>strong</a:t>
            </a:r>
            <a:r>
              <a:rPr lang="en-SE" dirty="0"/>
              <a:t>er axioms</a:t>
            </a:r>
            <a:endParaRPr lang="sv-SE" dirty="0">
              <a:latin typeface="+mj-lt"/>
            </a:endParaRPr>
          </a:p>
        </p:txBody>
      </p:sp>
      <p:sp>
        <p:nvSpPr>
          <p:cNvPr id="14" name="Rectangle 13">
            <a:extLst>
              <a:ext uri="{FF2B5EF4-FFF2-40B4-BE49-F238E27FC236}">
                <a16:creationId xmlns:a16="http://schemas.microsoft.com/office/drawing/2014/main" id="{E988BFD5-F08D-AD72-DAA1-FE07C317B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5" name="Slide Number Placeholder 4">
            <a:extLst>
              <a:ext uri="{FF2B5EF4-FFF2-40B4-BE49-F238E27FC236}">
                <a16:creationId xmlns:a16="http://schemas.microsoft.com/office/drawing/2014/main" id="{1055D1E3-69C0-8993-4ADC-322E5A477A3B}"/>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14</a:t>
            </a:fld>
            <a:endParaRPr lang="en-US" sz="18300" dirty="0">
              <a:solidFill>
                <a:srgbClr val="50B4C8">
                  <a:alpha val="15000"/>
                </a:srgbClr>
              </a:solidFill>
              <a:latin typeface="Calibri Light" panose="020F0302020204030204"/>
            </a:endParaRPr>
          </a:p>
        </p:txBody>
      </p:sp>
      <p:sp>
        <p:nvSpPr>
          <p:cNvPr id="17" name="TextBox 16">
            <a:extLst>
              <a:ext uri="{FF2B5EF4-FFF2-40B4-BE49-F238E27FC236}">
                <a16:creationId xmlns:a16="http://schemas.microsoft.com/office/drawing/2014/main" id="{A5F092F2-CC9B-5871-7D45-86020EB3C401}"/>
              </a:ext>
            </a:extLst>
          </p:cNvPr>
          <p:cNvSpPr txBox="1"/>
          <p:nvPr/>
        </p:nvSpPr>
        <p:spPr>
          <a:xfrm>
            <a:off x="3273897" y="4286049"/>
            <a:ext cx="7315200" cy="461665"/>
          </a:xfrm>
          <a:prstGeom prst="rect">
            <a:avLst/>
          </a:prstGeom>
          <a:noFill/>
        </p:spPr>
        <p:txBody>
          <a:bodyPr wrap="square">
            <a:spAutoFit/>
          </a:bodyPr>
          <a:lstStyle/>
          <a:p>
            <a:pPr algn="just"/>
            <a:r>
              <a:rPr lang="en-US" sz="2400" dirty="0">
                <a:solidFill>
                  <a:srgbClr val="C00000"/>
                </a:solidFill>
              </a:rPr>
              <a:t>                           Tutorial </a:t>
            </a:r>
            <a:r>
              <a:rPr lang="sv-SE" sz="2400" dirty="0">
                <a:solidFill>
                  <a:schemeClr val="accent1">
                    <a:lumMod val="75000"/>
                  </a:schemeClr>
                </a:solidFill>
              </a:rPr>
              <a:t> </a:t>
            </a:r>
            <a:r>
              <a:rPr lang="sv-SE" sz="2400" dirty="0">
                <a:solidFill>
                  <a:srgbClr val="C00000"/>
                </a:solidFill>
              </a:rPr>
              <a:t>⊑ </a:t>
            </a:r>
            <a:r>
              <a:rPr lang="sv-SE" sz="2400" dirty="0" err="1">
                <a:solidFill>
                  <a:srgbClr val="C00000"/>
                </a:solidFill>
              </a:rPr>
              <a:t>Scientific_Event</a:t>
            </a:r>
            <a:endParaRPr lang="sv-SE" sz="2400" dirty="0">
              <a:solidFill>
                <a:srgbClr val="C00000"/>
              </a:solidFill>
            </a:endParaRPr>
          </a:p>
        </p:txBody>
      </p:sp>
      <p:sp>
        <p:nvSpPr>
          <p:cNvPr id="18" name="Oval 17">
            <a:extLst>
              <a:ext uri="{FF2B5EF4-FFF2-40B4-BE49-F238E27FC236}">
                <a16:creationId xmlns:a16="http://schemas.microsoft.com/office/drawing/2014/main" id="{903121E1-F5F4-ADE4-A3DF-10BCEA5D6B62}"/>
              </a:ext>
            </a:extLst>
          </p:cNvPr>
          <p:cNvSpPr/>
          <p:nvPr/>
        </p:nvSpPr>
        <p:spPr>
          <a:xfrm>
            <a:off x="3950517" y="5325883"/>
            <a:ext cx="2289437" cy="7576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2">
                    <a:lumMod val="50000"/>
                  </a:schemeClr>
                </a:solidFill>
              </a:rPr>
              <a:t>replac</a:t>
            </a:r>
            <a:r>
              <a:rPr lang="en-SE" dirty="0">
                <a:solidFill>
                  <a:schemeClr val="accent2">
                    <a:lumMod val="50000"/>
                  </a:schemeClr>
                </a:solidFill>
              </a:rPr>
              <a:t>ed</a:t>
            </a:r>
            <a:r>
              <a:rPr lang="en-US" dirty="0">
                <a:solidFill>
                  <a:schemeClr val="accent2">
                    <a:lumMod val="50000"/>
                  </a:schemeClr>
                </a:solidFill>
              </a:rPr>
              <a:t> by its super-concepts</a:t>
            </a:r>
            <a:endParaRPr lang="sv-SE" dirty="0">
              <a:solidFill>
                <a:schemeClr val="accent2">
                  <a:lumMod val="50000"/>
                </a:schemeClr>
              </a:solidFill>
            </a:endParaRPr>
          </a:p>
        </p:txBody>
      </p:sp>
      <p:cxnSp>
        <p:nvCxnSpPr>
          <p:cNvPr id="19" name="Straight Arrow Connector 18">
            <a:extLst>
              <a:ext uri="{FF2B5EF4-FFF2-40B4-BE49-F238E27FC236}">
                <a16:creationId xmlns:a16="http://schemas.microsoft.com/office/drawing/2014/main" id="{3AAD71AC-8015-B6CF-05AA-118D398D8E73}"/>
              </a:ext>
            </a:extLst>
          </p:cNvPr>
          <p:cNvCxnSpPr>
            <a:cxnSpLocks/>
            <a:stCxn id="18" idx="0"/>
          </p:cNvCxnSpPr>
          <p:nvPr/>
        </p:nvCxnSpPr>
        <p:spPr>
          <a:xfrm flipV="1">
            <a:off x="5095236" y="4642534"/>
            <a:ext cx="621261" cy="683349"/>
          </a:xfrm>
          <a:prstGeom prst="straightConnector1">
            <a:avLst/>
          </a:prstGeom>
          <a:ln>
            <a:solidFill>
              <a:schemeClr val="accent2">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22" name="Oval 21">
            <a:extLst>
              <a:ext uri="{FF2B5EF4-FFF2-40B4-BE49-F238E27FC236}">
                <a16:creationId xmlns:a16="http://schemas.microsoft.com/office/drawing/2014/main" id="{544CB2D3-AFCD-4DED-F714-07049A74B565}"/>
              </a:ext>
            </a:extLst>
          </p:cNvPr>
          <p:cNvSpPr/>
          <p:nvPr/>
        </p:nvSpPr>
        <p:spPr>
          <a:xfrm>
            <a:off x="6931497" y="5345651"/>
            <a:ext cx="2289437" cy="7576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repla</a:t>
            </a:r>
            <a:r>
              <a:rPr lang="en-SE" dirty="0" err="1">
                <a:solidFill>
                  <a:schemeClr val="accent2">
                    <a:lumMod val="50000"/>
                  </a:schemeClr>
                </a:solidFill>
              </a:rPr>
              <a:t>ced</a:t>
            </a:r>
            <a:r>
              <a:rPr lang="en-US" dirty="0">
                <a:solidFill>
                  <a:schemeClr val="accent2">
                    <a:lumMod val="50000"/>
                  </a:schemeClr>
                </a:solidFill>
              </a:rPr>
              <a:t> by its sub-concepts</a:t>
            </a:r>
            <a:endParaRPr lang="sv-SE" dirty="0">
              <a:solidFill>
                <a:schemeClr val="accent2">
                  <a:lumMod val="50000"/>
                </a:schemeClr>
              </a:solidFill>
            </a:endParaRPr>
          </a:p>
        </p:txBody>
      </p:sp>
      <p:cxnSp>
        <p:nvCxnSpPr>
          <p:cNvPr id="23" name="Straight Arrow Connector 9">
            <a:extLst>
              <a:ext uri="{FF2B5EF4-FFF2-40B4-BE49-F238E27FC236}">
                <a16:creationId xmlns:a16="http://schemas.microsoft.com/office/drawing/2014/main" id="{AF6B9EA6-163A-046B-5A3F-E627ED9320A6}"/>
              </a:ext>
            </a:extLst>
          </p:cNvPr>
          <p:cNvCxnSpPr>
            <a:cxnSpLocks/>
            <a:stCxn id="22" idx="0"/>
          </p:cNvCxnSpPr>
          <p:nvPr/>
        </p:nvCxnSpPr>
        <p:spPr>
          <a:xfrm flipH="1" flipV="1">
            <a:off x="7354059" y="4642534"/>
            <a:ext cx="722157" cy="703117"/>
          </a:xfrm>
          <a:prstGeom prst="straightConnector1">
            <a:avLst/>
          </a:prstGeom>
          <a:ln>
            <a:solidFill>
              <a:schemeClr val="accent2">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a:extLst>
              <a:ext uri="{FF2B5EF4-FFF2-40B4-BE49-F238E27FC236}">
                <a16:creationId xmlns:a16="http://schemas.microsoft.com/office/drawing/2014/main" id="{A8CA5430-4162-627F-8581-B525235CAFFC}"/>
              </a:ext>
            </a:extLst>
          </p:cNvPr>
          <p:cNvCxnSpPr>
            <a:cxnSpLocks/>
          </p:cNvCxnSpPr>
          <p:nvPr/>
        </p:nvCxnSpPr>
        <p:spPr>
          <a:xfrm flipV="1">
            <a:off x="7869836" y="2571951"/>
            <a:ext cx="1451964" cy="17668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B25872E6-CA8D-6EE9-DA90-4A2F8C762B33}"/>
              </a:ext>
            </a:extLst>
          </p:cNvPr>
          <p:cNvCxnSpPr>
            <a:cxnSpLocks/>
          </p:cNvCxnSpPr>
          <p:nvPr/>
        </p:nvCxnSpPr>
        <p:spPr>
          <a:xfrm flipV="1">
            <a:off x="5661471" y="2717800"/>
            <a:ext cx="5971729" cy="16076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 name="Picture 9" descr="A diagram of a meeting&#10;&#10;AI-generated content may be incorrect.">
            <a:extLst>
              <a:ext uri="{FF2B5EF4-FFF2-40B4-BE49-F238E27FC236}">
                <a16:creationId xmlns:a16="http://schemas.microsoft.com/office/drawing/2014/main" id="{FDA3CE09-89C3-01A5-FF95-1D213AA7C053}"/>
              </a:ext>
            </a:extLst>
          </p:cNvPr>
          <p:cNvPicPr>
            <a:picLocks noChangeAspect="1"/>
          </p:cNvPicPr>
          <p:nvPr/>
        </p:nvPicPr>
        <p:blipFill>
          <a:blip r:embed="rId4">
            <a:extLst>
              <a:ext uri="{28A0092B-C50C-407E-A947-70E740481C1C}">
                <a14:useLocalDpi xmlns:a14="http://schemas.microsoft.com/office/drawing/2010/main" val="0"/>
              </a:ext>
            </a:extLst>
          </a:blip>
          <a:srcRect b="2255"/>
          <a:stretch>
            <a:fillRect/>
          </a:stretch>
        </p:blipFill>
        <p:spPr>
          <a:xfrm>
            <a:off x="762101" y="1629812"/>
            <a:ext cx="2908914" cy="2642378"/>
          </a:xfrm>
          <a:prstGeom prst="rect">
            <a:avLst/>
          </a:prstGeom>
        </p:spPr>
      </p:pic>
      <p:sp>
        <p:nvSpPr>
          <p:cNvPr id="11" name="Rectangle 10">
            <a:extLst>
              <a:ext uri="{FF2B5EF4-FFF2-40B4-BE49-F238E27FC236}">
                <a16:creationId xmlns:a16="http://schemas.microsoft.com/office/drawing/2014/main" id="{2AD34460-78D7-8737-6A17-ADB64975146D}"/>
              </a:ext>
            </a:extLst>
          </p:cNvPr>
          <p:cNvSpPr/>
          <p:nvPr/>
        </p:nvSpPr>
        <p:spPr>
          <a:xfrm>
            <a:off x="717285" y="1855863"/>
            <a:ext cx="3051884" cy="2401570"/>
          </a:xfrm>
          <a:custGeom>
            <a:avLst/>
            <a:gdLst>
              <a:gd name="csX0" fmla="*/ 0 w 3051884"/>
              <a:gd name="csY0" fmla="*/ 0 h 2401570"/>
              <a:gd name="csX1" fmla="*/ 417091 w 3051884"/>
              <a:gd name="csY1" fmla="*/ 0 h 2401570"/>
              <a:gd name="csX2" fmla="*/ 834182 w 3051884"/>
              <a:gd name="csY2" fmla="*/ 0 h 2401570"/>
              <a:gd name="csX3" fmla="*/ 1251272 w 3051884"/>
              <a:gd name="csY3" fmla="*/ 0 h 2401570"/>
              <a:gd name="csX4" fmla="*/ 1790439 w 3051884"/>
              <a:gd name="csY4" fmla="*/ 0 h 2401570"/>
              <a:gd name="csX5" fmla="*/ 2238048 w 3051884"/>
              <a:gd name="csY5" fmla="*/ 0 h 2401570"/>
              <a:gd name="csX6" fmla="*/ 3051884 w 3051884"/>
              <a:gd name="csY6" fmla="*/ 0 h 2401570"/>
              <a:gd name="csX7" fmla="*/ 3051884 w 3051884"/>
              <a:gd name="csY7" fmla="*/ 408267 h 2401570"/>
              <a:gd name="csX8" fmla="*/ 3051884 w 3051884"/>
              <a:gd name="csY8" fmla="*/ 816534 h 2401570"/>
              <a:gd name="csX9" fmla="*/ 3051884 w 3051884"/>
              <a:gd name="csY9" fmla="*/ 1344879 h 2401570"/>
              <a:gd name="csX10" fmla="*/ 3051884 w 3051884"/>
              <a:gd name="csY10" fmla="*/ 1849209 h 2401570"/>
              <a:gd name="csX11" fmla="*/ 3051884 w 3051884"/>
              <a:gd name="csY11" fmla="*/ 2401570 h 2401570"/>
              <a:gd name="csX12" fmla="*/ 2604274 w 3051884"/>
              <a:gd name="csY12" fmla="*/ 2401570 h 2401570"/>
              <a:gd name="csX13" fmla="*/ 2156665 w 3051884"/>
              <a:gd name="csY13" fmla="*/ 2401570 h 2401570"/>
              <a:gd name="csX14" fmla="*/ 1648017 w 3051884"/>
              <a:gd name="csY14" fmla="*/ 2401570 h 2401570"/>
              <a:gd name="csX15" fmla="*/ 1200408 w 3051884"/>
              <a:gd name="csY15" fmla="*/ 2401570 h 2401570"/>
              <a:gd name="csX16" fmla="*/ 783317 w 3051884"/>
              <a:gd name="csY16" fmla="*/ 2401570 h 2401570"/>
              <a:gd name="csX17" fmla="*/ 0 w 3051884"/>
              <a:gd name="csY17" fmla="*/ 2401570 h 2401570"/>
              <a:gd name="csX18" fmla="*/ 0 w 3051884"/>
              <a:gd name="csY18" fmla="*/ 1921256 h 2401570"/>
              <a:gd name="csX19" fmla="*/ 0 w 3051884"/>
              <a:gd name="csY19" fmla="*/ 1464958 h 2401570"/>
              <a:gd name="csX20" fmla="*/ 0 w 3051884"/>
              <a:gd name="csY20" fmla="*/ 936612 h 2401570"/>
              <a:gd name="csX21" fmla="*/ 0 w 3051884"/>
              <a:gd name="csY21" fmla="*/ 528345 h 2401570"/>
              <a:gd name="csX22" fmla="*/ 0 w 3051884"/>
              <a:gd name="csY22" fmla="*/ 0 h 24015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051884" h="2401570" extrusionOk="0">
                <a:moveTo>
                  <a:pt x="0" y="0"/>
                </a:moveTo>
                <a:cubicBezTo>
                  <a:pt x="114638" y="-3375"/>
                  <a:pt x="326105" y="14475"/>
                  <a:pt x="417091" y="0"/>
                </a:cubicBezTo>
                <a:cubicBezTo>
                  <a:pt x="508077" y="-14475"/>
                  <a:pt x="750462" y="34144"/>
                  <a:pt x="834182" y="0"/>
                </a:cubicBezTo>
                <a:cubicBezTo>
                  <a:pt x="917902" y="-34144"/>
                  <a:pt x="1045759" y="12143"/>
                  <a:pt x="1251272" y="0"/>
                </a:cubicBezTo>
                <a:cubicBezTo>
                  <a:pt x="1456785" y="-12143"/>
                  <a:pt x="1599606" y="26920"/>
                  <a:pt x="1790439" y="0"/>
                </a:cubicBezTo>
                <a:cubicBezTo>
                  <a:pt x="1981272" y="-26920"/>
                  <a:pt x="2071089" y="18741"/>
                  <a:pt x="2238048" y="0"/>
                </a:cubicBezTo>
                <a:cubicBezTo>
                  <a:pt x="2405007" y="-18741"/>
                  <a:pt x="2876884" y="75320"/>
                  <a:pt x="3051884" y="0"/>
                </a:cubicBezTo>
                <a:cubicBezTo>
                  <a:pt x="3054171" y="160261"/>
                  <a:pt x="3045467" y="261960"/>
                  <a:pt x="3051884" y="408267"/>
                </a:cubicBezTo>
                <a:cubicBezTo>
                  <a:pt x="3058301" y="554574"/>
                  <a:pt x="3037494" y="700767"/>
                  <a:pt x="3051884" y="816534"/>
                </a:cubicBezTo>
                <a:cubicBezTo>
                  <a:pt x="3066274" y="932301"/>
                  <a:pt x="2994666" y="1223190"/>
                  <a:pt x="3051884" y="1344879"/>
                </a:cubicBezTo>
                <a:cubicBezTo>
                  <a:pt x="3109102" y="1466568"/>
                  <a:pt x="3012588" y="1678146"/>
                  <a:pt x="3051884" y="1849209"/>
                </a:cubicBezTo>
                <a:cubicBezTo>
                  <a:pt x="3091180" y="2020272"/>
                  <a:pt x="3041063" y="2249068"/>
                  <a:pt x="3051884" y="2401570"/>
                </a:cubicBezTo>
                <a:cubicBezTo>
                  <a:pt x="2836323" y="2432064"/>
                  <a:pt x="2784743" y="2400739"/>
                  <a:pt x="2604274" y="2401570"/>
                </a:cubicBezTo>
                <a:cubicBezTo>
                  <a:pt x="2423805" y="2402401"/>
                  <a:pt x="2256801" y="2355056"/>
                  <a:pt x="2156665" y="2401570"/>
                </a:cubicBezTo>
                <a:cubicBezTo>
                  <a:pt x="2056529" y="2448084"/>
                  <a:pt x="1871696" y="2388389"/>
                  <a:pt x="1648017" y="2401570"/>
                </a:cubicBezTo>
                <a:cubicBezTo>
                  <a:pt x="1424338" y="2414751"/>
                  <a:pt x="1310048" y="2369508"/>
                  <a:pt x="1200408" y="2401570"/>
                </a:cubicBezTo>
                <a:cubicBezTo>
                  <a:pt x="1090768" y="2433632"/>
                  <a:pt x="883383" y="2373304"/>
                  <a:pt x="783317" y="2401570"/>
                </a:cubicBezTo>
                <a:cubicBezTo>
                  <a:pt x="683251" y="2429836"/>
                  <a:pt x="192013" y="2396831"/>
                  <a:pt x="0" y="2401570"/>
                </a:cubicBezTo>
                <a:cubicBezTo>
                  <a:pt x="-38325" y="2275253"/>
                  <a:pt x="26828" y="2131391"/>
                  <a:pt x="0" y="1921256"/>
                </a:cubicBezTo>
                <a:cubicBezTo>
                  <a:pt x="-26828" y="1711121"/>
                  <a:pt x="38212" y="1679961"/>
                  <a:pt x="0" y="1464958"/>
                </a:cubicBezTo>
                <a:cubicBezTo>
                  <a:pt x="-38212" y="1249955"/>
                  <a:pt x="45338" y="1052098"/>
                  <a:pt x="0" y="936612"/>
                </a:cubicBezTo>
                <a:cubicBezTo>
                  <a:pt x="-45338" y="821126"/>
                  <a:pt x="3540" y="669243"/>
                  <a:pt x="0" y="528345"/>
                </a:cubicBezTo>
                <a:cubicBezTo>
                  <a:pt x="-3540" y="387447"/>
                  <a:pt x="489" y="207985"/>
                  <a:pt x="0" y="0"/>
                </a:cubicBezTo>
                <a:close/>
              </a:path>
            </a:pathLst>
          </a:custGeom>
          <a:noFill/>
          <a:ln w="38100">
            <a:solidFill>
              <a:srgbClr val="C00000"/>
            </a:solidFill>
            <a:prstDash val="dash"/>
            <a:extLst>
              <a:ext uri="{C807C97D-BFC1-408E-A445-0C87EB9F89A2}">
                <ask:lineSketchStyleProps xmlns:ask="http://schemas.microsoft.com/office/drawing/2018/sketchyshapes" sd="104071189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6" name="TextBox 15">
            <a:extLst>
              <a:ext uri="{FF2B5EF4-FFF2-40B4-BE49-F238E27FC236}">
                <a16:creationId xmlns:a16="http://schemas.microsoft.com/office/drawing/2014/main" id="{1764B6CB-4072-B8FB-3731-4C3AB4889931}"/>
              </a:ext>
            </a:extLst>
          </p:cNvPr>
          <p:cNvSpPr txBox="1"/>
          <p:nvPr/>
        </p:nvSpPr>
        <p:spPr>
          <a:xfrm>
            <a:off x="3779883" y="3077005"/>
            <a:ext cx="1625110" cy="369332"/>
          </a:xfrm>
          <a:prstGeom prst="rect">
            <a:avLst/>
          </a:prstGeom>
          <a:noFill/>
        </p:spPr>
        <p:txBody>
          <a:bodyPr wrap="square">
            <a:spAutoFit/>
          </a:bodyPr>
          <a:lstStyle/>
          <a:p>
            <a:r>
              <a:rPr lang="en-US" dirty="0">
                <a:solidFill>
                  <a:schemeClr val="accent2">
                    <a:lumMod val="50000"/>
                  </a:schemeClr>
                </a:solidFill>
              </a:rPr>
              <a:t>sub-concepts</a:t>
            </a:r>
            <a:endParaRPr lang="en-SE" dirty="0"/>
          </a:p>
        </p:txBody>
      </p:sp>
      <p:sp>
        <p:nvSpPr>
          <p:cNvPr id="28" name="Rectangle 27">
            <a:extLst>
              <a:ext uri="{FF2B5EF4-FFF2-40B4-BE49-F238E27FC236}">
                <a16:creationId xmlns:a16="http://schemas.microsoft.com/office/drawing/2014/main" id="{12A8D5F4-918D-380D-AFAC-8266CE423328}"/>
              </a:ext>
            </a:extLst>
          </p:cNvPr>
          <p:cNvSpPr/>
          <p:nvPr/>
        </p:nvSpPr>
        <p:spPr>
          <a:xfrm>
            <a:off x="810952" y="1608774"/>
            <a:ext cx="3129181" cy="625675"/>
          </a:xfrm>
          <a:custGeom>
            <a:avLst/>
            <a:gdLst>
              <a:gd name="csX0" fmla="*/ 0 w 3129181"/>
              <a:gd name="csY0" fmla="*/ 0 h 625675"/>
              <a:gd name="csX1" fmla="*/ 427655 w 3129181"/>
              <a:gd name="csY1" fmla="*/ 0 h 625675"/>
              <a:gd name="csX2" fmla="*/ 855309 w 3129181"/>
              <a:gd name="csY2" fmla="*/ 0 h 625675"/>
              <a:gd name="csX3" fmla="*/ 1282964 w 3129181"/>
              <a:gd name="csY3" fmla="*/ 0 h 625675"/>
              <a:gd name="csX4" fmla="*/ 1835786 w 3129181"/>
              <a:gd name="csY4" fmla="*/ 0 h 625675"/>
              <a:gd name="csX5" fmla="*/ 2294733 w 3129181"/>
              <a:gd name="csY5" fmla="*/ 0 h 625675"/>
              <a:gd name="csX6" fmla="*/ 3129181 w 3129181"/>
              <a:gd name="csY6" fmla="*/ 0 h 625675"/>
              <a:gd name="csX7" fmla="*/ 3129181 w 3129181"/>
              <a:gd name="csY7" fmla="*/ 294067 h 625675"/>
              <a:gd name="csX8" fmla="*/ 3129181 w 3129181"/>
              <a:gd name="csY8" fmla="*/ 625675 h 625675"/>
              <a:gd name="csX9" fmla="*/ 2545067 w 3129181"/>
              <a:gd name="csY9" fmla="*/ 625675 h 625675"/>
              <a:gd name="csX10" fmla="*/ 2054829 w 3129181"/>
              <a:gd name="csY10" fmla="*/ 625675 h 625675"/>
              <a:gd name="csX11" fmla="*/ 1627174 w 3129181"/>
              <a:gd name="csY11" fmla="*/ 625675 h 625675"/>
              <a:gd name="csX12" fmla="*/ 1199519 w 3129181"/>
              <a:gd name="csY12" fmla="*/ 625675 h 625675"/>
              <a:gd name="csX13" fmla="*/ 740573 w 3129181"/>
              <a:gd name="csY13" fmla="*/ 625675 h 625675"/>
              <a:gd name="csX14" fmla="*/ 0 w 3129181"/>
              <a:gd name="csY14" fmla="*/ 625675 h 625675"/>
              <a:gd name="csX15" fmla="*/ 0 w 3129181"/>
              <a:gd name="csY15" fmla="*/ 325351 h 625675"/>
              <a:gd name="csX16" fmla="*/ 0 w 3129181"/>
              <a:gd name="csY16" fmla="*/ 0 h 6256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129181" h="625675" extrusionOk="0">
                <a:moveTo>
                  <a:pt x="0" y="0"/>
                </a:moveTo>
                <a:cubicBezTo>
                  <a:pt x="89408" y="-13598"/>
                  <a:pt x="247858" y="35747"/>
                  <a:pt x="427655" y="0"/>
                </a:cubicBezTo>
                <a:cubicBezTo>
                  <a:pt x="607453" y="-35747"/>
                  <a:pt x="703071" y="10801"/>
                  <a:pt x="855309" y="0"/>
                </a:cubicBezTo>
                <a:cubicBezTo>
                  <a:pt x="1007547" y="-10801"/>
                  <a:pt x="1163005" y="14947"/>
                  <a:pt x="1282964" y="0"/>
                </a:cubicBezTo>
                <a:cubicBezTo>
                  <a:pt x="1402923" y="-14947"/>
                  <a:pt x="1658919" y="28822"/>
                  <a:pt x="1835786" y="0"/>
                </a:cubicBezTo>
                <a:cubicBezTo>
                  <a:pt x="2012653" y="-28822"/>
                  <a:pt x="2200413" y="41474"/>
                  <a:pt x="2294733" y="0"/>
                </a:cubicBezTo>
                <a:cubicBezTo>
                  <a:pt x="2389053" y="-41474"/>
                  <a:pt x="2876592" y="19864"/>
                  <a:pt x="3129181" y="0"/>
                </a:cubicBezTo>
                <a:cubicBezTo>
                  <a:pt x="3138728" y="85838"/>
                  <a:pt x="3121857" y="207009"/>
                  <a:pt x="3129181" y="294067"/>
                </a:cubicBezTo>
                <a:cubicBezTo>
                  <a:pt x="3136505" y="381125"/>
                  <a:pt x="3098892" y="538269"/>
                  <a:pt x="3129181" y="625675"/>
                </a:cubicBezTo>
                <a:cubicBezTo>
                  <a:pt x="2929021" y="684177"/>
                  <a:pt x="2740793" y="565912"/>
                  <a:pt x="2545067" y="625675"/>
                </a:cubicBezTo>
                <a:cubicBezTo>
                  <a:pt x="2349341" y="685438"/>
                  <a:pt x="2174530" y="596176"/>
                  <a:pt x="2054829" y="625675"/>
                </a:cubicBezTo>
                <a:cubicBezTo>
                  <a:pt x="1935128" y="655174"/>
                  <a:pt x="1791013" y="618696"/>
                  <a:pt x="1627174" y="625675"/>
                </a:cubicBezTo>
                <a:cubicBezTo>
                  <a:pt x="1463336" y="632654"/>
                  <a:pt x="1323370" y="598424"/>
                  <a:pt x="1199519" y="625675"/>
                </a:cubicBezTo>
                <a:cubicBezTo>
                  <a:pt x="1075668" y="652926"/>
                  <a:pt x="869340" y="597139"/>
                  <a:pt x="740573" y="625675"/>
                </a:cubicBezTo>
                <a:cubicBezTo>
                  <a:pt x="611806" y="654211"/>
                  <a:pt x="261248" y="551138"/>
                  <a:pt x="0" y="625675"/>
                </a:cubicBezTo>
                <a:cubicBezTo>
                  <a:pt x="-8397" y="504756"/>
                  <a:pt x="34969" y="399219"/>
                  <a:pt x="0" y="325351"/>
                </a:cubicBezTo>
                <a:cubicBezTo>
                  <a:pt x="-34969" y="251483"/>
                  <a:pt x="20505" y="160332"/>
                  <a:pt x="0" y="0"/>
                </a:cubicBezTo>
                <a:close/>
              </a:path>
            </a:pathLst>
          </a:custGeom>
          <a:noFill/>
          <a:ln w="38100">
            <a:solidFill>
              <a:schemeClr val="accent1">
                <a:lumMod val="75000"/>
              </a:schemeClr>
            </a:solidFill>
            <a:prstDash val="dash"/>
            <a:extLst>
              <a:ext uri="{C807C97D-BFC1-408E-A445-0C87EB9F89A2}">
                <ask:lineSketchStyleProps xmlns:ask="http://schemas.microsoft.com/office/drawing/2018/sketchyshapes" sd="104071189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5">
                  <a:lumMod val="50000"/>
                </a:schemeClr>
              </a:solidFill>
            </a:endParaRPr>
          </a:p>
        </p:txBody>
      </p:sp>
      <p:sp>
        <p:nvSpPr>
          <p:cNvPr id="30" name="TextBox 29">
            <a:extLst>
              <a:ext uri="{FF2B5EF4-FFF2-40B4-BE49-F238E27FC236}">
                <a16:creationId xmlns:a16="http://schemas.microsoft.com/office/drawing/2014/main" id="{E6AA8AF3-75D4-4651-39DE-290316059C07}"/>
              </a:ext>
            </a:extLst>
          </p:cNvPr>
          <p:cNvSpPr txBox="1"/>
          <p:nvPr/>
        </p:nvSpPr>
        <p:spPr>
          <a:xfrm>
            <a:off x="3991389" y="1755756"/>
            <a:ext cx="1625110" cy="369332"/>
          </a:xfrm>
          <a:prstGeom prst="rect">
            <a:avLst/>
          </a:prstGeom>
          <a:noFill/>
        </p:spPr>
        <p:txBody>
          <a:bodyPr wrap="square">
            <a:spAutoFit/>
          </a:bodyPr>
          <a:lstStyle/>
          <a:p>
            <a:r>
              <a:rPr lang="en-US" dirty="0">
                <a:solidFill>
                  <a:schemeClr val="accent5">
                    <a:lumMod val="50000"/>
                  </a:schemeClr>
                </a:solidFill>
              </a:rPr>
              <a:t>super-concepts</a:t>
            </a:r>
            <a:endParaRPr lang="en-SE" dirty="0">
              <a:solidFill>
                <a:schemeClr val="accent5">
                  <a:lumMod val="50000"/>
                </a:schemeClr>
              </a:solidFill>
            </a:endParaRPr>
          </a:p>
        </p:txBody>
      </p:sp>
      <p:sp>
        <p:nvSpPr>
          <p:cNvPr id="32" name="TextBox 31">
            <a:extLst>
              <a:ext uri="{FF2B5EF4-FFF2-40B4-BE49-F238E27FC236}">
                <a16:creationId xmlns:a16="http://schemas.microsoft.com/office/drawing/2014/main" id="{D6E1C2DA-BE4F-0D76-23EF-0FED9D457B04}"/>
              </a:ext>
            </a:extLst>
          </p:cNvPr>
          <p:cNvSpPr txBox="1"/>
          <p:nvPr/>
        </p:nvSpPr>
        <p:spPr>
          <a:xfrm>
            <a:off x="4647560" y="4320162"/>
            <a:ext cx="3748355" cy="400110"/>
          </a:xfrm>
          <a:prstGeom prst="rect">
            <a:avLst/>
          </a:prstGeom>
          <a:noFill/>
        </p:spPr>
        <p:txBody>
          <a:bodyPr wrap="square">
            <a:spAutoFit/>
          </a:bodyPr>
          <a:lstStyle/>
          <a:p>
            <a:r>
              <a:rPr lang="en-US" sz="2000" dirty="0">
                <a:solidFill>
                  <a:schemeClr val="accent5">
                    <a:lumMod val="50000"/>
                  </a:schemeClr>
                </a:solidFill>
              </a:rPr>
              <a:t>Tutorial</a:t>
            </a:r>
            <a:r>
              <a:rPr lang="en-US" sz="2000" dirty="0">
                <a:solidFill>
                  <a:srgbClr val="C00000"/>
                </a:solidFill>
              </a:rPr>
              <a:t> </a:t>
            </a:r>
            <a:r>
              <a:rPr lang="sv-SE" sz="2000" dirty="0">
                <a:solidFill>
                  <a:schemeClr val="accent1">
                    <a:lumMod val="75000"/>
                  </a:schemeClr>
                </a:solidFill>
              </a:rPr>
              <a:t>⊑ </a:t>
            </a:r>
            <a:r>
              <a:rPr lang="sv-SE" sz="2000" dirty="0" err="1">
                <a:solidFill>
                  <a:schemeClr val="accent1">
                    <a:lumMod val="75000"/>
                  </a:schemeClr>
                </a:solidFill>
              </a:rPr>
              <a:t>Individual_Presentation</a:t>
            </a:r>
            <a:endParaRPr lang="en-SE" sz="2000" dirty="0">
              <a:solidFill>
                <a:schemeClr val="tx1">
                  <a:lumMod val="65000"/>
                  <a:lumOff val="35000"/>
                </a:schemeClr>
              </a:solidFill>
            </a:endParaRPr>
          </a:p>
        </p:txBody>
      </p:sp>
      <p:sp>
        <p:nvSpPr>
          <p:cNvPr id="9" name="Rectangle 1">
            <a:extLst>
              <a:ext uri="{FF2B5EF4-FFF2-40B4-BE49-F238E27FC236}">
                <a16:creationId xmlns:a16="http://schemas.microsoft.com/office/drawing/2014/main" id="{4B1F1F3B-E7ED-2A71-3E79-1080852A2BFB}"/>
              </a:ext>
            </a:extLst>
          </p:cNvPr>
          <p:cNvSpPr>
            <a:spLocks noChangeArrowheads="1"/>
          </p:cNvSpPr>
          <p:nvPr/>
        </p:nvSpPr>
        <p:spPr bwMode="auto">
          <a:xfrm>
            <a:off x="395766" y="678104"/>
            <a:ext cx="96507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eaLnBrk="0" fontAlgn="base" hangingPunct="0">
              <a:spcBef>
                <a:spcPct val="0"/>
              </a:spcBef>
              <a:spcAft>
                <a:spcPct val="0"/>
              </a:spcAft>
              <a:buFont typeface="Arial" panose="020B0604020202020204" pitchFamily="34" charset="0"/>
              <a:buChar char="•"/>
            </a:pPr>
            <a:r>
              <a:rPr kumimoji="0" lang="en-US" altLang="en-SE" sz="2800" b="0" i="0" u="none" strike="noStrike" cap="none" normalizeH="0" baseline="0" dirty="0">
                <a:ln>
                  <a:noFill/>
                </a:ln>
                <a:solidFill>
                  <a:srgbClr val="000000"/>
                </a:solidFill>
                <a:effectLst/>
              </a:rPr>
              <a:t>F</a:t>
            </a:r>
            <a:r>
              <a:rPr kumimoji="0" lang="en-SE" altLang="en-SE" sz="2800" b="0" i="0" u="none" strike="noStrike" cap="none" normalizeH="0" baseline="0" dirty="0" err="1">
                <a:ln>
                  <a:noFill/>
                </a:ln>
                <a:solidFill>
                  <a:srgbClr val="000000"/>
                </a:solidFill>
                <a:effectLst/>
              </a:rPr>
              <a:t>ind</a:t>
            </a:r>
            <a:r>
              <a:rPr lang="en-SE" altLang="en-SE" sz="2800" dirty="0">
                <a:solidFill>
                  <a:srgbClr val="000000"/>
                </a:solidFill>
                <a:latin typeface="Aptos" panose="020B0004020202020204" pitchFamily="34" charset="0"/>
              </a:rPr>
              <a:t> additional correct information (not derivable from the KG yet)</a:t>
            </a:r>
            <a:r>
              <a:rPr kumimoji="0" lang="en-SE" altLang="en-SE" sz="2800" b="0" i="0" u="none" strike="noStrike" cap="none" normalizeH="0" baseline="0" dirty="0">
                <a:ln>
                  <a:noFill/>
                </a:ln>
                <a:solidFill>
                  <a:srgbClr val="000000"/>
                </a:solidFill>
                <a:effectLst/>
              </a:rPr>
              <a:t> </a:t>
            </a:r>
            <a:r>
              <a:rPr kumimoji="0" lang="en-US" altLang="en-SE" sz="2800" b="0" i="0" u="none" strike="noStrike" cap="none" normalizeH="0" baseline="0" dirty="0">
                <a:ln>
                  <a:noFill/>
                </a:ln>
                <a:solidFill>
                  <a:srgbClr val="000000"/>
                </a:solidFill>
                <a:effectLst/>
              </a:rPr>
              <a:t> </a:t>
            </a:r>
            <a:endParaRPr kumimoji="0" lang="en-SE" altLang="en-SE" sz="28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8D452031-3316-42F5-04A6-402F986A0BFD}"/>
              </a:ext>
            </a:extLst>
          </p:cNvPr>
          <p:cNvSpPr txBox="1"/>
          <p:nvPr/>
        </p:nvSpPr>
        <p:spPr>
          <a:xfrm>
            <a:off x="8206198" y="4340907"/>
            <a:ext cx="2280623" cy="369332"/>
          </a:xfrm>
          <a:prstGeom prst="rect">
            <a:avLst/>
          </a:prstGeom>
          <a:noFill/>
        </p:spPr>
        <p:txBody>
          <a:bodyPr wrap="square">
            <a:spAutoFit/>
          </a:bodyPr>
          <a:lstStyle/>
          <a:p>
            <a:r>
              <a:rPr lang="sv-SE" sz="1800" dirty="0">
                <a:solidFill>
                  <a:schemeClr val="tx1">
                    <a:lumMod val="65000"/>
                    <a:lumOff val="35000"/>
                  </a:schemeClr>
                </a:solidFill>
              </a:rPr>
              <a:t>⊑ </a:t>
            </a:r>
            <a:r>
              <a:rPr lang="sv-SE" sz="1800" dirty="0" err="1">
                <a:solidFill>
                  <a:schemeClr val="tx1">
                    <a:lumMod val="65000"/>
                    <a:lumOff val="35000"/>
                  </a:schemeClr>
                </a:solidFill>
              </a:rPr>
              <a:t>Scientific_Event</a:t>
            </a:r>
            <a:endParaRPr lang="en-SE" dirty="0"/>
          </a:p>
        </p:txBody>
      </p:sp>
    </p:spTree>
    <p:extLst>
      <p:ext uri="{BB962C8B-B14F-4D97-AF65-F5344CB8AC3E}">
        <p14:creationId xmlns:p14="http://schemas.microsoft.com/office/powerpoint/2010/main" val="41144867"/>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animBg="1"/>
      <p:bldP spid="18" grpId="1" animBg="1"/>
      <p:bldP spid="22" grpId="0" animBg="1"/>
      <p:bldP spid="22" grpId="1" animBg="1"/>
      <p:bldP spid="11" grpId="0" animBg="1"/>
      <p:bldP spid="11" grpId="1" animBg="1"/>
      <p:bldP spid="16" grpId="0"/>
      <p:bldP spid="16" grpId="1"/>
      <p:bldP spid="28" grpId="0" animBg="1"/>
      <p:bldP spid="28" grpId="1" animBg="1"/>
      <p:bldP spid="30" grpId="0"/>
      <p:bldP spid="30" grpId="1"/>
      <p:bldP spid="32" grpId="0"/>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0D9B-0784-48BD-9EE8-0A5B44AA77DF}"/>
              </a:ext>
            </a:extLst>
          </p:cNvPr>
          <p:cNvSpPr>
            <a:spLocks noGrp="1"/>
          </p:cNvSpPr>
          <p:nvPr>
            <p:ph type="title"/>
          </p:nvPr>
        </p:nvSpPr>
        <p:spPr>
          <a:xfrm>
            <a:off x="577516" y="102265"/>
            <a:ext cx="10316784" cy="782154"/>
          </a:xfrm>
        </p:spPr>
        <p:txBody>
          <a:bodyPr>
            <a:normAutofit/>
          </a:bodyPr>
          <a:lstStyle/>
          <a:p>
            <a:r>
              <a:rPr lang="sv-SE" sz="4000" b="0" i="0" dirty="0">
                <a:effectLst/>
                <a:latin typeface="+mj-lt"/>
              </a:rPr>
              <a:t>C</a:t>
            </a:r>
            <a:r>
              <a:rPr lang="en-SE" sz="4000" dirty="0" err="1">
                <a:latin typeface="+mj-lt"/>
              </a:rPr>
              <a:t>ombinations</a:t>
            </a:r>
            <a:r>
              <a:rPr lang="sv-SE" sz="4000" dirty="0">
                <a:latin typeface="+mj-lt"/>
              </a:rPr>
              <a:t> </a:t>
            </a:r>
            <a:r>
              <a:rPr lang="en-SE" sz="4000" dirty="0">
                <a:latin typeface="+mj-lt"/>
              </a:rPr>
              <a:t>of basic operations</a:t>
            </a:r>
            <a:endParaRPr lang="sv-SE" sz="4000" dirty="0">
              <a:latin typeface="+mj-lt"/>
            </a:endParaRPr>
          </a:p>
        </p:txBody>
      </p:sp>
      <p:sp>
        <p:nvSpPr>
          <p:cNvPr id="3" name="Text Placeholder 2">
            <a:extLst>
              <a:ext uri="{FF2B5EF4-FFF2-40B4-BE49-F238E27FC236}">
                <a16:creationId xmlns:a16="http://schemas.microsoft.com/office/drawing/2014/main" id="{A87A2CDE-E167-4132-B211-9D1A5DA41DDF}"/>
              </a:ext>
            </a:extLst>
          </p:cNvPr>
          <p:cNvSpPr>
            <a:spLocks noGrp="1"/>
          </p:cNvSpPr>
          <p:nvPr>
            <p:ph type="body" sz="quarter" idx="13"/>
          </p:nvPr>
        </p:nvSpPr>
        <p:spPr>
          <a:xfrm>
            <a:off x="701040" y="748144"/>
            <a:ext cx="10874699" cy="5446915"/>
          </a:xfrm>
        </p:spPr>
        <p:txBody>
          <a:bodyPr/>
          <a:lstStyle/>
          <a:p>
            <a:pPr marL="0" indent="0" algn="just">
              <a:buNone/>
            </a:pPr>
            <a:r>
              <a:rPr lang="en-SE" b="0" i="0" dirty="0">
                <a:effectLst/>
                <a:latin typeface="+mj-lt"/>
              </a:rPr>
              <a:t>Choices regarding </a:t>
            </a:r>
            <a:endParaRPr lang="en-US" b="0" i="0" dirty="0">
              <a:effectLst/>
              <a:latin typeface="+mj-lt"/>
            </a:endParaRPr>
          </a:p>
          <a:p>
            <a:pPr marL="0" indent="0" algn="just">
              <a:buNone/>
            </a:pPr>
            <a:endParaRPr lang="en-US" b="0" i="0" dirty="0">
              <a:effectLst/>
              <a:latin typeface="+mj-lt"/>
            </a:endParaRPr>
          </a:p>
          <a:p>
            <a:pPr algn="just"/>
            <a:r>
              <a:rPr lang="en-US" dirty="0">
                <a:latin typeface="+mn-lt"/>
              </a:rPr>
              <a:t>processing axioms all at once or one at the time</a:t>
            </a:r>
          </a:p>
          <a:p>
            <a:pPr algn="just"/>
            <a:endParaRPr lang="en-US" dirty="0">
              <a:latin typeface="+mn-lt"/>
            </a:endParaRPr>
          </a:p>
          <a:p>
            <a:pPr algn="just"/>
            <a:endParaRPr lang="en-US" dirty="0">
              <a:latin typeface="+mn-lt"/>
            </a:endParaRPr>
          </a:p>
          <a:p>
            <a:pPr algn="just"/>
            <a:r>
              <a:rPr lang="en-US" dirty="0">
                <a:latin typeface="+mj-lt"/>
              </a:rPr>
              <a:t>in which order to perform the operations</a:t>
            </a:r>
          </a:p>
          <a:p>
            <a:pPr algn="just"/>
            <a:endParaRPr lang="en-US" dirty="0">
              <a:latin typeface="+mj-lt"/>
            </a:endParaRPr>
          </a:p>
          <a:p>
            <a:pPr algn="just"/>
            <a:endParaRPr lang="en-US" dirty="0">
              <a:latin typeface="+mj-lt"/>
            </a:endParaRPr>
          </a:p>
          <a:p>
            <a:pPr algn="just"/>
            <a:r>
              <a:rPr lang="en-US" dirty="0">
                <a:latin typeface="+mj-lt"/>
              </a:rPr>
              <a:t> when to update</a:t>
            </a:r>
            <a:r>
              <a:rPr lang="en-SE" dirty="0">
                <a:latin typeface="+mj-lt"/>
              </a:rPr>
              <a:t> </a:t>
            </a:r>
            <a:r>
              <a:rPr lang="en-US" dirty="0">
                <a:latin typeface="+mj-lt"/>
              </a:rPr>
              <a:t>the KG</a:t>
            </a:r>
            <a:endParaRPr lang="en-SE" dirty="0">
              <a:latin typeface="+mn-lt"/>
            </a:endParaRPr>
          </a:p>
          <a:p>
            <a:pPr algn="just"/>
            <a:endParaRPr lang="en-US" dirty="0">
              <a:latin typeface="+mn-lt"/>
            </a:endParaRPr>
          </a:p>
          <a:p>
            <a:pPr marL="0" indent="0" algn="just">
              <a:buNone/>
            </a:pPr>
            <a:endParaRPr lang="sv-SE" sz="2800" dirty="0">
              <a:latin typeface="+mn-lt"/>
            </a:endParaRPr>
          </a:p>
        </p:txBody>
      </p:sp>
      <p:sp>
        <p:nvSpPr>
          <p:cNvPr id="8" name="Rectangle 7">
            <a:extLst>
              <a:ext uri="{FF2B5EF4-FFF2-40B4-BE49-F238E27FC236}">
                <a16:creationId xmlns:a16="http://schemas.microsoft.com/office/drawing/2014/main" id="{618A3814-D26B-EFF0-70B8-B5D082F5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9" name="Slide Number Placeholder 4">
            <a:extLst>
              <a:ext uri="{FF2B5EF4-FFF2-40B4-BE49-F238E27FC236}">
                <a16:creationId xmlns:a16="http://schemas.microsoft.com/office/drawing/2014/main" id="{05AE838A-046B-115E-044E-68F78389B79C}"/>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15</a:t>
            </a:fld>
            <a:endParaRPr lang="en-US" sz="18300" dirty="0">
              <a:solidFill>
                <a:srgbClr val="50B4C8">
                  <a:alpha val="15000"/>
                </a:srgbClr>
              </a:solidFill>
              <a:latin typeface="Calibri Light" panose="020F0302020204030204"/>
            </a:endParaRPr>
          </a:p>
        </p:txBody>
      </p:sp>
    </p:spTree>
    <p:extLst>
      <p:ext uri="{BB962C8B-B14F-4D97-AF65-F5344CB8AC3E}">
        <p14:creationId xmlns:p14="http://schemas.microsoft.com/office/powerpoint/2010/main" val="404859033"/>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260D-71AB-AFF6-484B-BE51B09CC36E}"/>
              </a:ext>
            </a:extLst>
          </p:cNvPr>
          <p:cNvSpPr>
            <a:spLocks noGrp="1"/>
          </p:cNvSpPr>
          <p:nvPr>
            <p:ph type="title"/>
          </p:nvPr>
        </p:nvSpPr>
        <p:spPr>
          <a:xfrm>
            <a:off x="503079" y="203540"/>
            <a:ext cx="10316784" cy="831131"/>
          </a:xfrm>
        </p:spPr>
        <p:txBody>
          <a:bodyPr>
            <a:normAutofit/>
          </a:bodyPr>
          <a:lstStyle/>
          <a:p>
            <a:r>
              <a:rPr lang="en-US" b="0" i="0" dirty="0">
                <a:effectLst/>
                <a:latin typeface="+mj-lt"/>
              </a:rPr>
              <a:t>Hasse diagrams</a:t>
            </a:r>
            <a:r>
              <a:rPr lang="sv-SE" b="0" i="0" dirty="0">
                <a:effectLst/>
                <a:latin typeface="+mj-lt"/>
              </a:rPr>
              <a:t> for </a:t>
            </a:r>
            <a:r>
              <a:rPr lang="sv-SE" b="0" i="0" dirty="0" err="1">
                <a:effectLst/>
                <a:latin typeface="+mj-lt"/>
              </a:rPr>
              <a:t>combination</a:t>
            </a:r>
            <a:r>
              <a:rPr lang="sv-SE" b="0" i="0" dirty="0">
                <a:effectLst/>
                <a:latin typeface="+mj-lt"/>
              </a:rPr>
              <a:t> operators</a:t>
            </a:r>
            <a:endParaRPr lang="sv-SE" dirty="0">
              <a:latin typeface="+mj-lt"/>
            </a:endParaRPr>
          </a:p>
        </p:txBody>
      </p:sp>
      <p:sp>
        <p:nvSpPr>
          <p:cNvPr id="7" name="TextBox 6">
            <a:extLst>
              <a:ext uri="{FF2B5EF4-FFF2-40B4-BE49-F238E27FC236}">
                <a16:creationId xmlns:a16="http://schemas.microsoft.com/office/drawing/2014/main" id="{EEB658DA-F685-4A80-B51B-EEF1E23EF54C}"/>
              </a:ext>
            </a:extLst>
          </p:cNvPr>
          <p:cNvSpPr txBox="1"/>
          <p:nvPr/>
        </p:nvSpPr>
        <p:spPr>
          <a:xfrm>
            <a:off x="852030" y="5638663"/>
            <a:ext cx="10760164" cy="369332"/>
          </a:xfrm>
          <a:prstGeom prst="rect">
            <a:avLst/>
          </a:prstGeom>
          <a:noFill/>
        </p:spPr>
        <p:txBody>
          <a:bodyPr wrap="square">
            <a:spAutoFit/>
          </a:bodyPr>
          <a:lstStyle/>
          <a:p>
            <a:r>
              <a:rPr lang="en-US" sz="1800" b="0" i="0" dirty="0">
                <a:effectLst/>
                <a:latin typeface="Arial" panose="020B0604020202020204" pitchFamily="34" charset="0"/>
              </a:rPr>
              <a:t>Using operators higher up in the diagrams leads to</a:t>
            </a:r>
            <a:r>
              <a:rPr lang="en-SE" sz="1800" b="0" i="0" dirty="0">
                <a:effectLst/>
                <a:latin typeface="Arial" panose="020B0604020202020204" pitchFamily="34" charset="0"/>
              </a:rPr>
              <a:t> </a:t>
            </a:r>
            <a:r>
              <a:rPr lang="en-US" sz="1800" b="0" i="0" dirty="0">
                <a:solidFill>
                  <a:schemeClr val="accent1">
                    <a:lumMod val="50000"/>
                  </a:schemeClr>
                </a:solidFill>
                <a:effectLst/>
                <a:latin typeface="Arial" panose="020B0604020202020204" pitchFamily="34" charset="0"/>
              </a:rPr>
              <a:t>more complete </a:t>
            </a:r>
            <a:r>
              <a:rPr lang="en-US" sz="1800" b="0" i="0" dirty="0">
                <a:effectLst/>
                <a:latin typeface="Arial" panose="020B0604020202020204" pitchFamily="34" charset="0"/>
              </a:rPr>
              <a:t>KGs and </a:t>
            </a:r>
            <a:r>
              <a:rPr lang="en-US" sz="1800" b="0" i="0" dirty="0">
                <a:solidFill>
                  <a:schemeClr val="accent1">
                    <a:lumMod val="50000"/>
                  </a:schemeClr>
                </a:solidFill>
                <a:effectLst/>
                <a:latin typeface="Arial" panose="020B0604020202020204" pitchFamily="34" charset="0"/>
              </a:rPr>
              <a:t>more validation work</a:t>
            </a:r>
            <a:r>
              <a:rPr lang="en-SE" sz="1800" b="0" i="0" dirty="0">
                <a:effectLst/>
                <a:latin typeface="Arial" panose="020B0604020202020204" pitchFamily="34" charset="0"/>
              </a:rPr>
              <a:t>.</a:t>
            </a:r>
            <a:endParaRPr lang="en-SE" sz="1800" dirty="0">
              <a:latin typeface="Arial" panose="020B0604020202020204" pitchFamily="34" charset="0"/>
            </a:endParaRPr>
          </a:p>
        </p:txBody>
      </p:sp>
      <p:sp>
        <p:nvSpPr>
          <p:cNvPr id="8" name="Rectangle 7">
            <a:extLst>
              <a:ext uri="{FF2B5EF4-FFF2-40B4-BE49-F238E27FC236}">
                <a16:creationId xmlns:a16="http://schemas.microsoft.com/office/drawing/2014/main" id="{9E0B4129-765C-5221-0FA9-8FA65404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0" name="Slide Number Placeholder 4">
            <a:extLst>
              <a:ext uri="{FF2B5EF4-FFF2-40B4-BE49-F238E27FC236}">
                <a16:creationId xmlns:a16="http://schemas.microsoft.com/office/drawing/2014/main" id="{9F954347-8D2B-27EB-C870-78615CFBA46E}"/>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16</a:t>
            </a:fld>
            <a:endParaRPr lang="en-US" sz="18300" dirty="0">
              <a:solidFill>
                <a:srgbClr val="50B4C8">
                  <a:alpha val="15000"/>
                </a:srgbClr>
              </a:solidFill>
              <a:latin typeface="Calibri Light" panose="020F0302020204030204"/>
            </a:endParaRPr>
          </a:p>
        </p:txBody>
      </p:sp>
      <p:sp>
        <p:nvSpPr>
          <p:cNvPr id="4" name="TextBox 3">
            <a:extLst>
              <a:ext uri="{FF2B5EF4-FFF2-40B4-BE49-F238E27FC236}">
                <a16:creationId xmlns:a16="http://schemas.microsoft.com/office/drawing/2014/main" id="{B82C4BC0-EBF0-D22C-521E-C44ED0164B3C}"/>
              </a:ext>
            </a:extLst>
          </p:cNvPr>
          <p:cNvSpPr txBox="1"/>
          <p:nvPr/>
        </p:nvSpPr>
        <p:spPr>
          <a:xfrm>
            <a:off x="3952913" y="3947061"/>
            <a:ext cx="2711201" cy="1323439"/>
          </a:xfrm>
          <a:prstGeom prst="rect">
            <a:avLst/>
          </a:prstGeom>
          <a:noFill/>
        </p:spPr>
        <p:txBody>
          <a:bodyPr wrap="square">
            <a:spAutoFit/>
          </a:bodyPr>
          <a:lstStyle/>
          <a:p>
            <a:r>
              <a:rPr lang="en-SE" sz="1600" b="0" i="0" dirty="0">
                <a:solidFill>
                  <a:schemeClr val="accent1">
                    <a:lumMod val="75000"/>
                  </a:schemeClr>
                </a:solidFill>
                <a:effectLst/>
                <a:latin typeface="Arial" panose="020B0604020202020204" pitchFamily="34" charset="0"/>
              </a:rPr>
              <a:t>R</a:t>
            </a:r>
            <a:r>
              <a:rPr lang="en-SE" sz="1600" b="0" i="0" dirty="0">
                <a:effectLst/>
                <a:latin typeface="Arial" panose="020B0604020202020204" pitchFamily="34" charset="0"/>
              </a:rPr>
              <a:t>: </a:t>
            </a:r>
            <a:r>
              <a:rPr lang="en-US" sz="1600" b="0" i="0" dirty="0" err="1">
                <a:effectLst/>
                <a:latin typeface="Arial" panose="020B0604020202020204" pitchFamily="34" charset="0"/>
              </a:rPr>
              <a:t>remov</a:t>
            </a:r>
            <a:r>
              <a:rPr lang="sv-SE" sz="1600" b="0" i="0" dirty="0">
                <a:effectLst/>
                <a:latin typeface="Arial" panose="020B0604020202020204" pitchFamily="34" charset="0"/>
              </a:rPr>
              <a:t>e</a:t>
            </a:r>
            <a:r>
              <a:rPr lang="en-US" sz="1600" b="0" i="0" dirty="0">
                <a:effectLst/>
                <a:latin typeface="Arial" panose="020B0604020202020204" pitchFamily="34" charset="0"/>
              </a:rPr>
              <a:t> wrong axioms</a:t>
            </a:r>
            <a:r>
              <a:rPr lang="en-SE" sz="1600" b="0" i="0" dirty="0">
                <a:effectLst/>
                <a:latin typeface="Arial" panose="020B0604020202020204" pitchFamily="34" charset="0"/>
              </a:rPr>
              <a:t> (one at a time/ all at once/none)</a:t>
            </a:r>
          </a:p>
          <a:p>
            <a:r>
              <a:rPr lang="en-SE" sz="1600" dirty="0">
                <a:solidFill>
                  <a:schemeClr val="accent1">
                    <a:lumMod val="75000"/>
                  </a:schemeClr>
                </a:solidFill>
                <a:latin typeface="Arial" panose="020B0604020202020204" pitchFamily="34" charset="0"/>
              </a:rPr>
              <a:t>AB</a:t>
            </a:r>
            <a:r>
              <a:rPr lang="en-SE" sz="1600" dirty="0">
                <a:latin typeface="Arial" panose="020B0604020202020204" pitchFamily="34" charset="0"/>
              </a:rPr>
              <a:t>:</a:t>
            </a:r>
            <a:r>
              <a:rPr lang="en-US" sz="1600" b="0" i="0" dirty="0">
                <a:effectLst/>
                <a:latin typeface="Arial" panose="020B0604020202020204" pitchFamily="34" charset="0"/>
              </a:rPr>
              <a:t> add back wrong axioms</a:t>
            </a:r>
            <a:r>
              <a:rPr lang="en-SE" sz="1600" b="0" i="0" dirty="0">
                <a:effectLst/>
                <a:latin typeface="Arial" panose="020B0604020202020204" pitchFamily="34" charset="0"/>
              </a:rPr>
              <a:t> (none/one/all)</a:t>
            </a:r>
            <a:endParaRPr lang="sv-SE" sz="1600" dirty="0"/>
          </a:p>
        </p:txBody>
      </p:sp>
      <p:sp>
        <p:nvSpPr>
          <p:cNvPr id="5" name="TextBox 4">
            <a:extLst>
              <a:ext uri="{FF2B5EF4-FFF2-40B4-BE49-F238E27FC236}">
                <a16:creationId xmlns:a16="http://schemas.microsoft.com/office/drawing/2014/main" id="{DA1849C7-3CCD-3024-7120-CD57DF106CD7}"/>
              </a:ext>
            </a:extLst>
          </p:cNvPr>
          <p:cNvSpPr txBox="1"/>
          <p:nvPr/>
        </p:nvSpPr>
        <p:spPr>
          <a:xfrm>
            <a:off x="6737636" y="4026741"/>
            <a:ext cx="2711201" cy="861774"/>
          </a:xfrm>
          <a:prstGeom prst="rect">
            <a:avLst/>
          </a:prstGeom>
          <a:noFill/>
        </p:spPr>
        <p:txBody>
          <a:bodyPr wrap="square">
            <a:spAutoFit/>
          </a:bodyPr>
          <a:lstStyle/>
          <a:p>
            <a:r>
              <a:rPr lang="en-SE" sz="1600" b="0" i="0" dirty="0">
                <a:solidFill>
                  <a:schemeClr val="accent1">
                    <a:lumMod val="75000"/>
                  </a:schemeClr>
                </a:solidFill>
                <a:effectLst/>
                <a:latin typeface="Arial" panose="020B0604020202020204" pitchFamily="34" charset="0"/>
              </a:rPr>
              <a:t>W</a:t>
            </a:r>
            <a:r>
              <a:rPr lang="en-SE" sz="1600" b="0" i="0" dirty="0">
                <a:effectLst/>
                <a:latin typeface="Arial" panose="020B0604020202020204" pitchFamily="34" charset="0"/>
              </a:rPr>
              <a:t>: weaken (one at a time/all at once)</a:t>
            </a:r>
          </a:p>
          <a:p>
            <a:r>
              <a:rPr lang="en-SE" sz="1600" dirty="0">
                <a:solidFill>
                  <a:schemeClr val="accent1">
                    <a:lumMod val="75000"/>
                  </a:schemeClr>
                </a:solidFill>
                <a:latin typeface="Arial" panose="020B0604020202020204" pitchFamily="34" charset="0"/>
              </a:rPr>
              <a:t>U</a:t>
            </a:r>
            <a:r>
              <a:rPr lang="en-SE" sz="1600" dirty="0">
                <a:latin typeface="Arial" panose="020B0604020202020204" pitchFamily="34" charset="0"/>
              </a:rPr>
              <a:t>:</a:t>
            </a:r>
            <a:r>
              <a:rPr lang="en-US" sz="1600" b="0" i="0" dirty="0">
                <a:effectLst/>
                <a:latin typeface="Arial" panose="020B0604020202020204" pitchFamily="34" charset="0"/>
              </a:rPr>
              <a:t> </a:t>
            </a:r>
            <a:r>
              <a:rPr lang="en-SE" sz="1600" b="0" i="0" dirty="0">
                <a:effectLst/>
                <a:latin typeface="Arial" panose="020B0604020202020204" pitchFamily="34" charset="0"/>
              </a:rPr>
              <a:t>update </a:t>
            </a:r>
            <a:r>
              <a:rPr lang="en-US" sz="1600" b="0" i="0" dirty="0">
                <a:effectLst/>
                <a:latin typeface="Arial" panose="020B0604020202020204" pitchFamily="34" charset="0"/>
              </a:rPr>
              <a:t>the KG</a:t>
            </a:r>
            <a:endParaRPr lang="sv-SE" dirty="0"/>
          </a:p>
        </p:txBody>
      </p:sp>
      <p:sp>
        <p:nvSpPr>
          <p:cNvPr id="6" name="TextBox 5">
            <a:extLst>
              <a:ext uri="{FF2B5EF4-FFF2-40B4-BE49-F238E27FC236}">
                <a16:creationId xmlns:a16="http://schemas.microsoft.com/office/drawing/2014/main" id="{BA632AD5-40F7-D554-2BC2-6DF98F594AAC}"/>
              </a:ext>
            </a:extLst>
          </p:cNvPr>
          <p:cNvSpPr txBox="1"/>
          <p:nvPr/>
        </p:nvSpPr>
        <p:spPr>
          <a:xfrm>
            <a:off x="9133740" y="4026741"/>
            <a:ext cx="2546652" cy="861774"/>
          </a:xfrm>
          <a:prstGeom prst="rect">
            <a:avLst/>
          </a:prstGeom>
          <a:noFill/>
        </p:spPr>
        <p:txBody>
          <a:bodyPr wrap="square">
            <a:spAutoFit/>
          </a:bodyPr>
          <a:lstStyle/>
          <a:p>
            <a:r>
              <a:rPr lang="en-US" sz="1600" b="0" i="0" dirty="0">
                <a:solidFill>
                  <a:schemeClr val="accent1">
                    <a:lumMod val="75000"/>
                  </a:schemeClr>
                </a:solidFill>
                <a:effectLst/>
                <a:latin typeface="Arial" panose="020B0604020202020204" pitchFamily="34" charset="0"/>
              </a:rPr>
              <a:t>S</a:t>
            </a:r>
            <a:r>
              <a:rPr lang="en-SE" sz="1600" b="0" i="0" dirty="0">
                <a:effectLst/>
                <a:latin typeface="Arial" panose="020B0604020202020204" pitchFamily="34" charset="0"/>
              </a:rPr>
              <a:t>: </a:t>
            </a:r>
            <a:r>
              <a:rPr lang="en-US" sz="1600" b="0" i="0" dirty="0">
                <a:effectLst/>
                <a:latin typeface="Arial" panose="020B0604020202020204" pitchFamily="34" charset="0"/>
              </a:rPr>
              <a:t>Strengthen</a:t>
            </a:r>
            <a:r>
              <a:rPr lang="en-SE" sz="1600" b="0" i="0" dirty="0">
                <a:effectLst/>
                <a:latin typeface="Arial" panose="020B0604020202020204" pitchFamily="34" charset="0"/>
              </a:rPr>
              <a:t> (</a:t>
            </a:r>
            <a:r>
              <a:rPr lang="en-SE" sz="1600" dirty="0">
                <a:latin typeface="Arial" panose="020B0604020202020204" pitchFamily="34" charset="0"/>
              </a:rPr>
              <a:t>one at a time/all at once</a:t>
            </a:r>
            <a:r>
              <a:rPr lang="en-SE" sz="1600" b="0" i="0" dirty="0">
                <a:effectLst/>
                <a:latin typeface="Arial" panose="020B0604020202020204" pitchFamily="34" charset="0"/>
              </a:rPr>
              <a:t>)</a:t>
            </a:r>
          </a:p>
          <a:p>
            <a:r>
              <a:rPr lang="en-SE" sz="1600" dirty="0">
                <a:solidFill>
                  <a:schemeClr val="accent1">
                    <a:lumMod val="75000"/>
                  </a:schemeClr>
                </a:solidFill>
                <a:latin typeface="Arial" panose="020B0604020202020204" pitchFamily="34" charset="0"/>
              </a:rPr>
              <a:t>U</a:t>
            </a:r>
            <a:r>
              <a:rPr lang="en-SE" sz="1600" dirty="0">
                <a:latin typeface="Arial" panose="020B0604020202020204" pitchFamily="34" charset="0"/>
              </a:rPr>
              <a:t>:</a:t>
            </a:r>
            <a:r>
              <a:rPr lang="en-US" sz="1600" b="0" i="0" dirty="0">
                <a:effectLst/>
                <a:latin typeface="Arial" panose="020B0604020202020204" pitchFamily="34" charset="0"/>
              </a:rPr>
              <a:t> </a:t>
            </a:r>
            <a:r>
              <a:rPr lang="en-SE" sz="1600" dirty="0">
                <a:latin typeface="Arial" panose="020B0604020202020204" pitchFamily="34" charset="0"/>
              </a:rPr>
              <a:t>update </a:t>
            </a:r>
            <a:r>
              <a:rPr lang="en-US" sz="1600" dirty="0">
                <a:latin typeface="Arial" panose="020B0604020202020204" pitchFamily="34" charset="0"/>
              </a:rPr>
              <a:t>the KG</a:t>
            </a:r>
            <a:endParaRPr lang="sv-SE" sz="1600" dirty="0"/>
          </a:p>
        </p:txBody>
      </p:sp>
      <p:sp>
        <p:nvSpPr>
          <p:cNvPr id="16" name="TextBox 15">
            <a:extLst>
              <a:ext uri="{FF2B5EF4-FFF2-40B4-BE49-F238E27FC236}">
                <a16:creationId xmlns:a16="http://schemas.microsoft.com/office/drawing/2014/main" id="{0B72A6F9-C574-972E-2F68-12F6784C105D}"/>
              </a:ext>
            </a:extLst>
          </p:cNvPr>
          <p:cNvSpPr txBox="1"/>
          <p:nvPr/>
        </p:nvSpPr>
        <p:spPr>
          <a:xfrm>
            <a:off x="935678" y="3882751"/>
            <a:ext cx="2711201" cy="1569660"/>
          </a:xfrm>
          <a:prstGeom prst="rect">
            <a:avLst/>
          </a:prstGeom>
          <a:noFill/>
        </p:spPr>
        <p:txBody>
          <a:bodyPr wrap="square">
            <a:spAutoFit/>
          </a:bodyPr>
          <a:lstStyle/>
          <a:p>
            <a:r>
              <a:rPr lang="sv-SE" sz="1600" b="0" i="0" dirty="0">
                <a:solidFill>
                  <a:schemeClr val="accent1">
                    <a:lumMod val="75000"/>
                  </a:schemeClr>
                </a:solidFill>
                <a:effectLst/>
                <a:latin typeface="Arial" panose="020B0604020202020204" pitchFamily="34" charset="0"/>
              </a:rPr>
              <a:t>CJ</a:t>
            </a:r>
            <a:r>
              <a:rPr lang="en-SE" sz="1600" b="0" i="0" dirty="0">
                <a:effectLst/>
                <a:latin typeface="Arial" panose="020B0604020202020204" pitchFamily="34" charset="0"/>
              </a:rPr>
              <a:t>: </a:t>
            </a:r>
            <a:r>
              <a:rPr lang="en-US" sz="1600" dirty="0">
                <a:latin typeface="Arial" panose="020B0604020202020204" pitchFamily="34" charset="0"/>
              </a:rPr>
              <a:t>Compute the justifications for </a:t>
            </a:r>
            <a:r>
              <a:rPr lang="en-SE" sz="1600" b="0" i="0" dirty="0">
                <a:effectLst/>
                <a:latin typeface="Arial" panose="020B0604020202020204" pitchFamily="34" charset="0"/>
              </a:rPr>
              <a:t>(one at a time/ all at once)</a:t>
            </a:r>
          </a:p>
          <a:p>
            <a:r>
              <a:rPr lang="sv-SE" sz="1600" dirty="0">
                <a:solidFill>
                  <a:schemeClr val="accent1">
                    <a:lumMod val="75000"/>
                  </a:schemeClr>
                </a:solidFill>
                <a:latin typeface="Arial" panose="020B0604020202020204" pitchFamily="34" charset="0"/>
              </a:rPr>
              <a:t>D</a:t>
            </a:r>
            <a:r>
              <a:rPr lang="en-SE" sz="1600" dirty="0">
                <a:latin typeface="Arial" panose="020B0604020202020204" pitchFamily="34" charset="0"/>
              </a:rPr>
              <a:t>:</a:t>
            </a:r>
            <a:r>
              <a:rPr lang="en-US" sz="1600" b="0" i="0" dirty="0">
                <a:effectLst/>
                <a:latin typeface="Arial" panose="020B0604020202020204" pitchFamily="34" charset="0"/>
              </a:rPr>
              <a:t> </a:t>
            </a:r>
            <a:r>
              <a:rPr lang="en-US" sz="1600" dirty="0">
                <a:latin typeface="Arial" panose="020B0604020202020204" pitchFamily="34" charset="0"/>
              </a:rPr>
              <a:t>Validate the axioms (</a:t>
            </a:r>
            <a:r>
              <a:rPr lang="sv-SE" sz="1600" dirty="0">
                <a:latin typeface="Arial" panose="020B0604020202020204" pitchFamily="34" charset="0"/>
              </a:rPr>
              <a:t>all </a:t>
            </a:r>
            <a:r>
              <a:rPr lang="sv-SE" sz="1600" dirty="0" err="1">
                <a:latin typeface="Arial" panose="020B0604020202020204" pitchFamily="34" charset="0"/>
              </a:rPr>
              <a:t>asserted</a:t>
            </a:r>
            <a:r>
              <a:rPr lang="sv-SE" sz="1600" dirty="0">
                <a:latin typeface="Arial" panose="020B0604020202020204" pitchFamily="34" charset="0"/>
              </a:rPr>
              <a:t> axioms</a:t>
            </a:r>
            <a:r>
              <a:rPr lang="en-SE" sz="1600" b="0" i="0" dirty="0">
                <a:effectLst/>
                <a:latin typeface="Arial" panose="020B0604020202020204" pitchFamily="34" charset="0"/>
              </a:rPr>
              <a:t>/one</a:t>
            </a:r>
            <a:r>
              <a:rPr lang="sv-SE" sz="1600" b="0" i="0" dirty="0">
                <a:effectLst/>
                <a:latin typeface="Arial" panose="020B0604020202020204" pitchFamily="34" charset="0"/>
              </a:rPr>
              <a:t> </a:t>
            </a:r>
            <a:r>
              <a:rPr lang="sv-SE" sz="1600" b="0" i="0" dirty="0" err="1">
                <a:effectLst/>
                <a:latin typeface="Arial" panose="020B0604020202020204" pitchFamily="34" charset="0"/>
              </a:rPr>
              <a:t>hitting</a:t>
            </a:r>
            <a:r>
              <a:rPr lang="sv-SE" sz="1600" b="0" i="0" dirty="0">
                <a:effectLst/>
                <a:latin typeface="Arial" panose="020B0604020202020204" pitchFamily="34" charset="0"/>
              </a:rPr>
              <a:t> set</a:t>
            </a:r>
            <a:r>
              <a:rPr lang="en-SE" sz="1600" b="0" i="0" dirty="0">
                <a:effectLst/>
                <a:latin typeface="Arial" panose="020B0604020202020204" pitchFamily="34" charset="0"/>
              </a:rPr>
              <a:t>)</a:t>
            </a:r>
            <a:endParaRPr lang="sv-SE" sz="1600" dirty="0"/>
          </a:p>
        </p:txBody>
      </p:sp>
      <p:pic>
        <p:nvPicPr>
          <p:cNvPr id="12" name="Picture 11">
            <a:extLst>
              <a:ext uri="{FF2B5EF4-FFF2-40B4-BE49-F238E27FC236}">
                <a16:creationId xmlns:a16="http://schemas.microsoft.com/office/drawing/2014/main" id="{1CDBD61D-AA5E-DCFC-3E96-CD1AF177594D}"/>
              </a:ext>
            </a:extLst>
          </p:cNvPr>
          <p:cNvPicPr>
            <a:picLocks noChangeAspect="1"/>
          </p:cNvPicPr>
          <p:nvPr/>
        </p:nvPicPr>
        <p:blipFill>
          <a:blip r:embed="rId3">
            <a:extLst>
              <a:ext uri="{28A0092B-C50C-407E-A947-70E740481C1C}">
                <a14:useLocalDpi xmlns:a14="http://schemas.microsoft.com/office/drawing/2010/main" val="0"/>
              </a:ext>
            </a:extLst>
          </a:blip>
          <a:srcRect l="4539" t="11931" r="2615"/>
          <a:stretch>
            <a:fillRect/>
          </a:stretch>
        </p:blipFill>
        <p:spPr>
          <a:xfrm>
            <a:off x="1101636" y="1031959"/>
            <a:ext cx="9694050" cy="2789194"/>
          </a:xfrm>
          <a:prstGeom prst="rect">
            <a:avLst/>
          </a:prstGeom>
        </p:spPr>
      </p:pic>
    </p:spTree>
    <p:extLst>
      <p:ext uri="{BB962C8B-B14F-4D97-AF65-F5344CB8AC3E}">
        <p14:creationId xmlns:p14="http://schemas.microsoft.com/office/powerpoint/2010/main" val="1653975149"/>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EBF7-A7BF-2B18-D1F2-678CC7CF9B6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30E7137-4F79-303B-9B49-55298375C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9" name="Slide Number Placeholder 4">
            <a:extLst>
              <a:ext uri="{FF2B5EF4-FFF2-40B4-BE49-F238E27FC236}">
                <a16:creationId xmlns:a16="http://schemas.microsoft.com/office/drawing/2014/main" id="{3FAC4152-360A-E43F-70F2-2ECD381D3842}"/>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17</a:t>
            </a:fld>
            <a:endParaRPr lang="en-US" sz="18300" dirty="0">
              <a:solidFill>
                <a:srgbClr val="50B4C8">
                  <a:alpha val="15000"/>
                </a:srgbClr>
              </a:solidFill>
              <a:latin typeface="Calibri Light" panose="020F0302020204030204"/>
            </a:endParaRPr>
          </a:p>
        </p:txBody>
      </p:sp>
      <p:pic>
        <p:nvPicPr>
          <p:cNvPr id="10" name="Picture 9">
            <a:extLst>
              <a:ext uri="{FF2B5EF4-FFF2-40B4-BE49-F238E27FC236}">
                <a16:creationId xmlns:a16="http://schemas.microsoft.com/office/drawing/2014/main" id="{BCDE3897-1758-DA3D-6EAA-9B8DDB6A3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152" y="973174"/>
            <a:ext cx="6415088" cy="1340662"/>
          </a:xfrm>
          <a:prstGeom prst="rect">
            <a:avLst/>
          </a:prstGeom>
        </p:spPr>
      </p:pic>
      <p:pic>
        <p:nvPicPr>
          <p:cNvPr id="11" name="Picture 10">
            <a:extLst>
              <a:ext uri="{FF2B5EF4-FFF2-40B4-BE49-F238E27FC236}">
                <a16:creationId xmlns:a16="http://schemas.microsoft.com/office/drawing/2014/main" id="{8AA656E1-792A-4E82-368D-96AF39FC9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563" y="3413760"/>
            <a:ext cx="6415088" cy="1460500"/>
          </a:xfrm>
          <a:prstGeom prst="rect">
            <a:avLst/>
          </a:prstGeom>
        </p:spPr>
      </p:pic>
      <p:pic>
        <p:nvPicPr>
          <p:cNvPr id="12" name="Picture 11">
            <a:extLst>
              <a:ext uri="{FF2B5EF4-FFF2-40B4-BE49-F238E27FC236}">
                <a16:creationId xmlns:a16="http://schemas.microsoft.com/office/drawing/2014/main" id="{15D924B7-A70B-3545-BE64-C686A1544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33" y="2796315"/>
            <a:ext cx="2834696" cy="1796995"/>
          </a:xfrm>
          <a:prstGeom prst="rect">
            <a:avLst/>
          </a:prstGeom>
        </p:spPr>
      </p:pic>
      <p:sp>
        <p:nvSpPr>
          <p:cNvPr id="13" name="TextBox 12">
            <a:extLst>
              <a:ext uri="{FF2B5EF4-FFF2-40B4-BE49-F238E27FC236}">
                <a16:creationId xmlns:a16="http://schemas.microsoft.com/office/drawing/2014/main" id="{AFA67063-2C69-7CE3-799E-3AFB97F64C47}"/>
              </a:ext>
            </a:extLst>
          </p:cNvPr>
          <p:cNvSpPr txBox="1"/>
          <p:nvPr/>
        </p:nvSpPr>
        <p:spPr>
          <a:xfrm>
            <a:off x="1005726" y="1458839"/>
            <a:ext cx="601980" cy="369332"/>
          </a:xfrm>
          <a:prstGeom prst="rect">
            <a:avLst/>
          </a:prstGeom>
          <a:noFill/>
        </p:spPr>
        <p:txBody>
          <a:bodyPr wrap="square" rtlCol="0">
            <a:spAutoFit/>
          </a:bodyPr>
          <a:lstStyle/>
          <a:p>
            <a:r>
              <a:rPr lang="sv-SE" dirty="0">
                <a:solidFill>
                  <a:schemeClr val="accent2"/>
                </a:solidFill>
              </a:rPr>
              <a:t>(a)</a:t>
            </a:r>
            <a:endParaRPr lang="en-SE" dirty="0">
              <a:solidFill>
                <a:schemeClr val="accent2"/>
              </a:solidFill>
            </a:endParaRPr>
          </a:p>
        </p:txBody>
      </p:sp>
      <p:sp>
        <p:nvSpPr>
          <p:cNvPr id="14" name="TextBox 13">
            <a:extLst>
              <a:ext uri="{FF2B5EF4-FFF2-40B4-BE49-F238E27FC236}">
                <a16:creationId xmlns:a16="http://schemas.microsoft.com/office/drawing/2014/main" id="{E5F33522-F263-0506-F8F1-4F159F97FC57}"/>
              </a:ext>
            </a:extLst>
          </p:cNvPr>
          <p:cNvSpPr txBox="1"/>
          <p:nvPr/>
        </p:nvSpPr>
        <p:spPr>
          <a:xfrm>
            <a:off x="10943795" y="3876098"/>
            <a:ext cx="601980" cy="369332"/>
          </a:xfrm>
          <a:prstGeom prst="rect">
            <a:avLst/>
          </a:prstGeom>
          <a:noFill/>
        </p:spPr>
        <p:txBody>
          <a:bodyPr wrap="square" rtlCol="0">
            <a:spAutoFit/>
          </a:bodyPr>
          <a:lstStyle/>
          <a:p>
            <a:r>
              <a:rPr lang="sv-SE" dirty="0">
                <a:solidFill>
                  <a:schemeClr val="accent1"/>
                </a:solidFill>
              </a:rPr>
              <a:t>(b)</a:t>
            </a:r>
            <a:endParaRPr lang="en-SE" dirty="0">
              <a:solidFill>
                <a:schemeClr val="accent1"/>
              </a:solidFill>
            </a:endParaRPr>
          </a:p>
        </p:txBody>
      </p:sp>
      <p:sp>
        <p:nvSpPr>
          <p:cNvPr id="15" name="Oval 14">
            <a:extLst>
              <a:ext uri="{FF2B5EF4-FFF2-40B4-BE49-F238E27FC236}">
                <a16:creationId xmlns:a16="http://schemas.microsoft.com/office/drawing/2014/main" id="{C24D5B37-6FEA-905C-8995-D977159B5BBF}"/>
              </a:ext>
            </a:extLst>
          </p:cNvPr>
          <p:cNvSpPr/>
          <p:nvPr/>
        </p:nvSpPr>
        <p:spPr>
          <a:xfrm>
            <a:off x="798829" y="4060764"/>
            <a:ext cx="3022600" cy="214751"/>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SE"/>
          </a:p>
        </p:txBody>
      </p:sp>
      <p:sp>
        <p:nvSpPr>
          <p:cNvPr id="16" name="Oval 15">
            <a:extLst>
              <a:ext uri="{FF2B5EF4-FFF2-40B4-BE49-F238E27FC236}">
                <a16:creationId xmlns:a16="http://schemas.microsoft.com/office/drawing/2014/main" id="{127D7D01-9FE6-7529-F64D-0CC72DFC34A0}"/>
              </a:ext>
            </a:extLst>
          </p:cNvPr>
          <p:cNvSpPr/>
          <p:nvPr/>
        </p:nvSpPr>
        <p:spPr>
          <a:xfrm>
            <a:off x="788613" y="2881055"/>
            <a:ext cx="3022600" cy="214751"/>
          </a:xfrm>
          <a:prstGeom prst="ellipse">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SE"/>
          </a:p>
        </p:txBody>
      </p:sp>
    </p:spTree>
    <p:extLst>
      <p:ext uri="{BB962C8B-B14F-4D97-AF65-F5344CB8AC3E}">
        <p14:creationId xmlns:p14="http://schemas.microsoft.com/office/powerpoint/2010/main" val="3068095396"/>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A0BA-67A3-77E5-60FF-2F1958EC1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A85C9-1636-6B08-DDB4-D3A183062751}"/>
              </a:ext>
            </a:extLst>
          </p:cNvPr>
          <p:cNvSpPr>
            <a:spLocks noGrp="1"/>
          </p:cNvSpPr>
          <p:nvPr>
            <p:ph type="title"/>
          </p:nvPr>
        </p:nvSpPr>
        <p:spPr>
          <a:xfrm>
            <a:off x="503079" y="203540"/>
            <a:ext cx="10316784" cy="831131"/>
          </a:xfrm>
        </p:spPr>
        <p:txBody>
          <a:bodyPr>
            <a:normAutofit/>
          </a:bodyPr>
          <a:lstStyle/>
          <a:p>
            <a:r>
              <a:rPr lang="sv-SE" altLang="zh-CN" dirty="0">
                <a:latin typeface="+mj-lt"/>
              </a:rPr>
              <a:t>Different </a:t>
            </a:r>
            <a:r>
              <a:rPr lang="sv-SE" altLang="zh-CN" dirty="0" err="1">
                <a:latin typeface="+mj-lt"/>
              </a:rPr>
              <a:t>autonomy</a:t>
            </a:r>
            <a:r>
              <a:rPr lang="sv-SE" altLang="zh-CN" dirty="0">
                <a:latin typeface="+mj-lt"/>
              </a:rPr>
              <a:t> </a:t>
            </a:r>
            <a:r>
              <a:rPr lang="sv-SE" altLang="zh-CN" dirty="0" err="1">
                <a:latin typeface="+mj-lt"/>
              </a:rPr>
              <a:t>levels</a:t>
            </a:r>
            <a:r>
              <a:rPr lang="sv-SE" altLang="zh-CN" dirty="0">
                <a:latin typeface="+mj-lt"/>
              </a:rPr>
              <a:t> - </a:t>
            </a:r>
            <a:r>
              <a:rPr lang="sv-SE" altLang="zh-CN" dirty="0" err="1">
                <a:latin typeface="+mj-lt"/>
              </a:rPr>
              <a:t>choices</a:t>
            </a:r>
            <a:endParaRPr lang="sv-SE" dirty="0">
              <a:latin typeface="+mj-lt"/>
            </a:endParaRPr>
          </a:p>
        </p:txBody>
      </p:sp>
      <p:sp>
        <p:nvSpPr>
          <p:cNvPr id="8" name="Rectangle 7">
            <a:extLst>
              <a:ext uri="{FF2B5EF4-FFF2-40B4-BE49-F238E27FC236}">
                <a16:creationId xmlns:a16="http://schemas.microsoft.com/office/drawing/2014/main" id="{180F1B75-152D-F312-8A3F-D123F6175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0" name="Slide Number Placeholder 4">
            <a:extLst>
              <a:ext uri="{FF2B5EF4-FFF2-40B4-BE49-F238E27FC236}">
                <a16:creationId xmlns:a16="http://schemas.microsoft.com/office/drawing/2014/main" id="{706FC285-08A2-42C1-B96F-FFDE1366FF80}"/>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18</a:t>
            </a:fld>
            <a:endParaRPr lang="en-US" sz="18300" dirty="0">
              <a:solidFill>
                <a:srgbClr val="50B4C8">
                  <a:alpha val="15000"/>
                </a:srgbClr>
              </a:solidFill>
              <a:latin typeface="Calibri Light" panose="020F0302020204030204"/>
            </a:endParaRPr>
          </a:p>
        </p:txBody>
      </p:sp>
      <p:sp>
        <p:nvSpPr>
          <p:cNvPr id="4" name="TextBox 3">
            <a:extLst>
              <a:ext uri="{FF2B5EF4-FFF2-40B4-BE49-F238E27FC236}">
                <a16:creationId xmlns:a16="http://schemas.microsoft.com/office/drawing/2014/main" id="{692CF7D8-0F33-40F2-E653-98FACBD7836A}"/>
              </a:ext>
            </a:extLst>
          </p:cNvPr>
          <p:cNvSpPr txBox="1"/>
          <p:nvPr/>
        </p:nvSpPr>
        <p:spPr>
          <a:xfrm>
            <a:off x="863600" y="943430"/>
            <a:ext cx="10566400" cy="5447645"/>
          </a:xfrm>
          <a:prstGeom prst="rect">
            <a:avLst/>
          </a:prstGeom>
          <a:noFill/>
        </p:spPr>
        <p:txBody>
          <a:bodyPr wrap="square">
            <a:spAutoFit/>
          </a:bodyPr>
          <a:lstStyle/>
          <a:p>
            <a:endParaRPr lang="en-SE" sz="2000" b="0" i="0" dirty="0">
              <a:effectLst/>
            </a:endParaRPr>
          </a:p>
          <a:p>
            <a:pPr marL="285750" indent="-285750">
              <a:buFont typeface="Arial" panose="020B0604020202020204" pitchFamily="34" charset="0"/>
              <a:buChar char="•"/>
            </a:pPr>
            <a:r>
              <a:rPr lang="sv-SE" sz="2400" b="0" i="0" dirty="0" err="1">
                <a:effectLst/>
              </a:rPr>
              <a:t>Ownership</a:t>
            </a:r>
            <a:r>
              <a:rPr lang="sv-SE" sz="2400" b="0" i="0" dirty="0">
                <a:effectLst/>
              </a:rPr>
              <a:t> - </a:t>
            </a:r>
            <a:r>
              <a:rPr lang="sv-SE" sz="2400" b="0" i="0" dirty="0" err="1">
                <a:effectLst/>
              </a:rPr>
              <a:t>background</a:t>
            </a:r>
            <a:r>
              <a:rPr lang="sv-SE" sz="2400" b="0" i="0" dirty="0">
                <a:effectLst/>
              </a:rPr>
              <a:t> </a:t>
            </a:r>
            <a:r>
              <a:rPr lang="sv-SE" sz="2400" b="0" i="0" dirty="0" err="1">
                <a:effectLst/>
              </a:rPr>
              <a:t>knowledge</a:t>
            </a:r>
            <a:r>
              <a:rPr lang="sv-SE" sz="2400" b="0" i="0" dirty="0">
                <a:effectLst/>
              </a:rPr>
              <a:t> (BK)</a:t>
            </a:r>
          </a:p>
          <a:p>
            <a:r>
              <a:rPr lang="sv-SE" sz="2400" dirty="0"/>
              <a:t>    </a:t>
            </a:r>
            <a:r>
              <a:rPr lang="en-US" sz="2400" dirty="0"/>
              <a:t>Background knowledge can be used during the computation of repair solutions</a:t>
            </a:r>
            <a:endParaRPr lang="sv-SE" sz="2400" b="0" i="0" dirty="0">
              <a:effectLst/>
            </a:endParaRP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sv-SE" sz="2000" b="0" i="0" dirty="0">
              <a:effectLst/>
            </a:endParaRPr>
          </a:p>
          <a:p>
            <a:pPr marL="342900" indent="-342900">
              <a:buFont typeface="Wingdings" panose="05000000000000000000" pitchFamily="2" charset="2"/>
              <a:buChar char="Ø"/>
            </a:pPr>
            <a:endParaRPr lang="sv-SE" sz="2000" b="0" i="0" dirty="0">
              <a:effectLst/>
            </a:endParaRPr>
          </a:p>
          <a:p>
            <a:pPr marL="342900" indent="-342900">
              <a:buFont typeface="Wingdings" panose="05000000000000000000" pitchFamily="2" charset="2"/>
              <a:buChar char="Ø"/>
            </a:pPr>
            <a:r>
              <a:rPr lang="en-US" sz="2000" dirty="0"/>
              <a:t>The whole KG is used to compute solutions </a:t>
            </a:r>
            <a:r>
              <a:rPr lang="sv-SE" sz="2000" dirty="0"/>
              <a:t>(</a:t>
            </a:r>
            <a:r>
              <a:rPr lang="en-US" sz="2000" dirty="0"/>
              <a:t>BK</a:t>
            </a:r>
            <a:r>
              <a:rPr lang="en-US" sz="2000" baseline="-25000" dirty="0"/>
              <a:t>𝐾𝐺</a:t>
            </a:r>
            <a:r>
              <a:rPr lang="en-US" sz="2000" dirty="0"/>
              <a:t>) </a:t>
            </a:r>
          </a:p>
          <a:p>
            <a:pPr marL="342900" indent="-342900">
              <a:buFont typeface="Wingdings" panose="05000000000000000000" pitchFamily="2" charset="2"/>
              <a:buChar char="Ø"/>
            </a:pPr>
            <a:endParaRPr lang="en-US" sz="2000" b="0" i="0" dirty="0">
              <a:effectLst/>
            </a:endParaRPr>
          </a:p>
          <a:p>
            <a:r>
              <a:rPr lang="en-US" sz="2000" b="0" i="0" dirty="0">
                <a:effectLst/>
              </a:rPr>
              <a:t>     </a:t>
            </a:r>
          </a:p>
          <a:p>
            <a:endParaRPr lang="en-US" sz="2000" b="0" i="0" dirty="0">
              <a:effectLst/>
            </a:endParaRPr>
          </a:p>
          <a:p>
            <a:endParaRPr lang="en-US" sz="2000" b="0" i="0" dirty="0">
              <a:effectLst/>
            </a:endParaRPr>
          </a:p>
          <a:p>
            <a:endParaRPr lang="en-US" sz="2000" dirty="0">
              <a:solidFill>
                <a:srgbClr val="FF0000"/>
              </a:solidFill>
            </a:endParaRPr>
          </a:p>
          <a:p>
            <a:pPr marL="342900" indent="-342900">
              <a:buFont typeface="Wingdings" panose="05000000000000000000" pitchFamily="2" charset="2"/>
              <a:buChar char="Ø"/>
            </a:pPr>
            <a:r>
              <a:rPr lang="en-US" sz="2000" dirty="0"/>
              <a:t>Only a single ontology or alignment is used for computation (BK</a:t>
            </a:r>
            <a:r>
              <a:rPr lang="en-US" sz="2000" baseline="-25000" dirty="0"/>
              <a:t>O,</a:t>
            </a:r>
            <a:r>
              <a:rPr lang="en-US" sz="2000" dirty="0"/>
              <a:t> BK</a:t>
            </a:r>
            <a:r>
              <a:rPr lang="en-US" sz="2000" baseline="-25000" dirty="0"/>
              <a:t>M </a:t>
            </a:r>
            <a:r>
              <a:rPr lang="en-US" sz="2000" b="0" i="0" dirty="0">
                <a:effectLst/>
              </a:rPr>
              <a:t>)</a:t>
            </a:r>
          </a:p>
          <a:p>
            <a:pPr marL="285750" indent="-285750">
              <a:buFont typeface="Arial" panose="020B0604020202020204" pitchFamily="34" charset="0"/>
              <a:buChar char="•"/>
            </a:pPr>
            <a:endParaRPr lang="en-US" sz="2000" dirty="0"/>
          </a:p>
          <a:p>
            <a:r>
              <a:rPr lang="en-US" sz="2000" b="0" i="0" dirty="0">
                <a:effectLst/>
                <a:sym typeface="Wingdings" panose="05000000000000000000" pitchFamily="2" charset="2"/>
              </a:rPr>
              <a:t>     </a:t>
            </a:r>
            <a:endParaRPr lang="en-SE" sz="2000" b="0" i="0" dirty="0">
              <a:effectLst/>
            </a:endParaRPr>
          </a:p>
          <a:p>
            <a:endParaRPr lang="en-SE" sz="2000" b="0" i="0" dirty="0">
              <a:effectLst/>
            </a:endParaRPr>
          </a:p>
          <a:p>
            <a:endParaRPr lang="sv-SE" sz="2000" b="1" dirty="0"/>
          </a:p>
        </p:txBody>
      </p:sp>
      <p:sp>
        <p:nvSpPr>
          <p:cNvPr id="16" name="textruta 15">
            <a:extLst>
              <a:ext uri="{FF2B5EF4-FFF2-40B4-BE49-F238E27FC236}">
                <a16:creationId xmlns:a16="http://schemas.microsoft.com/office/drawing/2014/main" id="{E55639B0-804D-1694-2E39-ECAC0EDB5388}"/>
              </a:ext>
            </a:extLst>
          </p:cNvPr>
          <p:cNvSpPr txBox="1"/>
          <p:nvPr/>
        </p:nvSpPr>
        <p:spPr>
          <a:xfrm>
            <a:off x="5636941" y="3306336"/>
            <a:ext cx="914400" cy="914400"/>
          </a:xfrm>
          <a:prstGeom prst="rect">
            <a:avLst/>
          </a:prstGeom>
          <a:noFill/>
        </p:spPr>
        <p:txBody>
          <a:bodyPr wrap="square" rtlCol="0">
            <a:spAutoFit/>
          </a:bodyPr>
          <a:lstStyle/>
          <a:p>
            <a:endParaRPr lang="sv-SE" dirty="0"/>
          </a:p>
        </p:txBody>
      </p:sp>
      <p:pic>
        <p:nvPicPr>
          <p:cNvPr id="5" name="Picture 4">
            <a:extLst>
              <a:ext uri="{FF2B5EF4-FFF2-40B4-BE49-F238E27FC236}">
                <a16:creationId xmlns:a16="http://schemas.microsoft.com/office/drawing/2014/main" id="{26D45882-133F-C6C7-A83F-1F7199E4D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589" y="2918668"/>
            <a:ext cx="1424745" cy="1385888"/>
          </a:xfrm>
          <a:prstGeom prst="rect">
            <a:avLst/>
          </a:prstGeom>
        </p:spPr>
      </p:pic>
      <p:cxnSp>
        <p:nvCxnSpPr>
          <p:cNvPr id="3" name="Rak pilkoppling 8">
            <a:extLst>
              <a:ext uri="{FF2B5EF4-FFF2-40B4-BE49-F238E27FC236}">
                <a16:creationId xmlns:a16="http://schemas.microsoft.com/office/drawing/2014/main" id="{525168F3-35BC-8F87-0170-23A9858F5BE9}"/>
              </a:ext>
            </a:extLst>
          </p:cNvPr>
          <p:cNvCxnSpPr>
            <a:cxnSpLocks/>
          </p:cNvCxnSpPr>
          <p:nvPr/>
        </p:nvCxnSpPr>
        <p:spPr>
          <a:xfrm flipV="1">
            <a:off x="8923789" y="3136384"/>
            <a:ext cx="1076982" cy="5602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ruta 10">
            <a:extLst>
              <a:ext uri="{FF2B5EF4-FFF2-40B4-BE49-F238E27FC236}">
                <a16:creationId xmlns:a16="http://schemas.microsoft.com/office/drawing/2014/main" id="{FEC8FA9B-2ED8-129A-0F8A-204696D83FF0}"/>
              </a:ext>
            </a:extLst>
          </p:cNvPr>
          <p:cNvSpPr txBox="1"/>
          <p:nvPr/>
        </p:nvSpPr>
        <p:spPr>
          <a:xfrm>
            <a:off x="6133160" y="3612254"/>
            <a:ext cx="2928302" cy="369332"/>
          </a:xfrm>
          <a:prstGeom prst="rect">
            <a:avLst/>
          </a:prstGeom>
          <a:noFill/>
        </p:spPr>
        <p:txBody>
          <a:bodyPr wrap="none" rtlCol="0">
            <a:spAutoFit/>
          </a:bodyPr>
          <a:lstStyle/>
          <a:p>
            <a:r>
              <a:rPr lang="sv-SE" dirty="0" err="1">
                <a:solidFill>
                  <a:schemeClr val="accent2"/>
                </a:solidFill>
              </a:rPr>
              <a:t>Leads</a:t>
            </a:r>
            <a:r>
              <a:rPr lang="sv-SE" dirty="0">
                <a:solidFill>
                  <a:schemeClr val="accent2"/>
                </a:solidFill>
              </a:rPr>
              <a:t> to a </a:t>
            </a:r>
            <a:r>
              <a:rPr lang="sv-SE" dirty="0" err="1">
                <a:solidFill>
                  <a:schemeClr val="accent2"/>
                </a:solidFill>
              </a:rPr>
              <a:t>more</a:t>
            </a:r>
            <a:r>
              <a:rPr lang="sv-SE" dirty="0">
                <a:solidFill>
                  <a:schemeClr val="accent2"/>
                </a:solidFill>
              </a:rPr>
              <a:t> </a:t>
            </a:r>
            <a:r>
              <a:rPr lang="sv-SE" dirty="0" err="1">
                <a:solidFill>
                  <a:schemeClr val="accent2"/>
                </a:solidFill>
              </a:rPr>
              <a:t>complete</a:t>
            </a:r>
            <a:r>
              <a:rPr lang="sv-SE" dirty="0">
                <a:solidFill>
                  <a:schemeClr val="accent2"/>
                </a:solidFill>
              </a:rPr>
              <a:t> KG</a:t>
            </a:r>
          </a:p>
        </p:txBody>
      </p:sp>
    </p:spTree>
    <p:extLst>
      <p:ext uri="{BB962C8B-B14F-4D97-AF65-F5344CB8AC3E}">
        <p14:creationId xmlns:p14="http://schemas.microsoft.com/office/powerpoint/2010/main" val="450825145"/>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3F6A-1B81-DAAE-2D64-2597438BC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C98F5-14F2-5095-A540-108459655D3B}"/>
              </a:ext>
            </a:extLst>
          </p:cNvPr>
          <p:cNvSpPr>
            <a:spLocks noGrp="1"/>
          </p:cNvSpPr>
          <p:nvPr>
            <p:ph type="title"/>
          </p:nvPr>
        </p:nvSpPr>
        <p:spPr>
          <a:xfrm>
            <a:off x="503079" y="203540"/>
            <a:ext cx="10316784" cy="831131"/>
          </a:xfrm>
        </p:spPr>
        <p:txBody>
          <a:bodyPr>
            <a:normAutofit/>
          </a:bodyPr>
          <a:lstStyle/>
          <a:p>
            <a:r>
              <a:rPr lang="sv-SE" altLang="zh-CN" dirty="0">
                <a:latin typeface="+mj-lt"/>
              </a:rPr>
              <a:t>Different </a:t>
            </a:r>
            <a:r>
              <a:rPr lang="sv-SE" altLang="zh-CN" dirty="0" err="1">
                <a:latin typeface="+mj-lt"/>
              </a:rPr>
              <a:t>autonomy</a:t>
            </a:r>
            <a:r>
              <a:rPr lang="sv-SE" altLang="zh-CN" dirty="0">
                <a:latin typeface="+mj-lt"/>
              </a:rPr>
              <a:t> </a:t>
            </a:r>
            <a:r>
              <a:rPr lang="sv-SE" altLang="zh-CN" dirty="0" err="1">
                <a:latin typeface="+mj-lt"/>
              </a:rPr>
              <a:t>levels</a:t>
            </a:r>
            <a:r>
              <a:rPr lang="sv-SE" altLang="zh-CN" dirty="0">
                <a:latin typeface="+mj-lt"/>
              </a:rPr>
              <a:t> - </a:t>
            </a:r>
            <a:r>
              <a:rPr lang="sv-SE" altLang="zh-CN" dirty="0" err="1">
                <a:latin typeface="+mj-lt"/>
              </a:rPr>
              <a:t>choices</a:t>
            </a:r>
            <a:endParaRPr lang="sv-SE" dirty="0">
              <a:latin typeface="+mj-lt"/>
            </a:endParaRPr>
          </a:p>
        </p:txBody>
      </p:sp>
      <p:sp>
        <p:nvSpPr>
          <p:cNvPr id="8" name="Rectangle 7">
            <a:extLst>
              <a:ext uri="{FF2B5EF4-FFF2-40B4-BE49-F238E27FC236}">
                <a16:creationId xmlns:a16="http://schemas.microsoft.com/office/drawing/2014/main" id="{3137757C-1D4A-485C-2D68-9DABE2976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0" name="Slide Number Placeholder 4">
            <a:extLst>
              <a:ext uri="{FF2B5EF4-FFF2-40B4-BE49-F238E27FC236}">
                <a16:creationId xmlns:a16="http://schemas.microsoft.com/office/drawing/2014/main" id="{84BC791B-7765-F98E-5402-74ECD9E30509}"/>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19</a:t>
            </a:fld>
            <a:endParaRPr lang="en-US" sz="18300" dirty="0">
              <a:solidFill>
                <a:srgbClr val="50B4C8">
                  <a:alpha val="15000"/>
                </a:srgbClr>
              </a:solidFill>
              <a:latin typeface="Calibri Light" panose="020F0302020204030204"/>
            </a:endParaRPr>
          </a:p>
        </p:txBody>
      </p:sp>
      <p:sp>
        <p:nvSpPr>
          <p:cNvPr id="4" name="TextBox 3">
            <a:extLst>
              <a:ext uri="{FF2B5EF4-FFF2-40B4-BE49-F238E27FC236}">
                <a16:creationId xmlns:a16="http://schemas.microsoft.com/office/drawing/2014/main" id="{6874CCF2-BA88-B2B9-2C10-0E70C7B408DC}"/>
              </a:ext>
            </a:extLst>
          </p:cNvPr>
          <p:cNvSpPr txBox="1"/>
          <p:nvPr/>
        </p:nvSpPr>
        <p:spPr>
          <a:xfrm>
            <a:off x="863600" y="943430"/>
            <a:ext cx="10566400" cy="5139869"/>
          </a:xfrm>
          <a:prstGeom prst="rect">
            <a:avLst/>
          </a:prstGeom>
          <a:noFill/>
        </p:spPr>
        <p:txBody>
          <a:bodyPr wrap="square">
            <a:spAutoFit/>
          </a:bodyPr>
          <a:lstStyle/>
          <a:p>
            <a:endParaRPr lang="en-SE" sz="2000" b="0" i="0" dirty="0">
              <a:effectLst/>
            </a:endParaRPr>
          </a:p>
          <a:p>
            <a:pPr marL="285750" indent="-285750">
              <a:buFont typeface="Arial" panose="020B0604020202020204" pitchFamily="34" charset="0"/>
              <a:buChar char="•"/>
            </a:pPr>
            <a:r>
              <a:rPr lang="sv-SE" sz="2400" b="0" i="0" dirty="0" err="1">
                <a:effectLst/>
              </a:rPr>
              <a:t>Ownership</a:t>
            </a:r>
            <a:r>
              <a:rPr lang="sv-SE" sz="2400" b="0" i="0" dirty="0">
                <a:effectLst/>
              </a:rPr>
              <a:t> - </a:t>
            </a:r>
            <a:r>
              <a:rPr lang="sv-SE" sz="2400" dirty="0"/>
              <a:t>final</a:t>
            </a:r>
            <a:r>
              <a:rPr lang="sv-SE" sz="2400" b="0" i="0" dirty="0">
                <a:effectLst/>
              </a:rPr>
              <a:t> </a:t>
            </a:r>
            <a:r>
              <a:rPr lang="sv-SE" sz="2400" b="0" i="0" dirty="0" err="1">
                <a:effectLst/>
              </a:rPr>
              <a:t>repair</a:t>
            </a:r>
            <a:r>
              <a:rPr lang="sv-SE" sz="2400" b="0" i="0" dirty="0">
                <a:effectLst/>
              </a:rPr>
              <a:t> (AS)</a:t>
            </a:r>
          </a:p>
          <a:p>
            <a:r>
              <a:rPr lang="sv-SE" sz="2400" dirty="0"/>
              <a:t>    </a:t>
            </a:r>
            <a:r>
              <a:rPr lang="sv-SE" sz="2400" dirty="0" err="1"/>
              <a:t>Which</a:t>
            </a:r>
            <a:r>
              <a:rPr lang="sv-SE" sz="2400" dirty="0"/>
              <a:t> axioms to </a:t>
            </a:r>
            <a:r>
              <a:rPr lang="sv-SE" sz="2400" dirty="0" err="1"/>
              <a:t>retain</a:t>
            </a:r>
            <a:r>
              <a:rPr lang="sv-SE" sz="2400" dirty="0"/>
              <a:t> for the final </a:t>
            </a:r>
            <a:r>
              <a:rPr lang="sv-SE" sz="2400" dirty="0" err="1"/>
              <a:t>repair</a:t>
            </a:r>
            <a:endParaRPr lang="sv-SE" sz="2000" dirty="0"/>
          </a:p>
          <a:p>
            <a:pPr marL="285750" indent="-285750">
              <a:buFont typeface="Arial" panose="020B0604020202020204" pitchFamily="34" charset="0"/>
              <a:buChar char="•"/>
            </a:pPr>
            <a:endParaRPr lang="sv-SE" sz="2000" b="0" i="0" dirty="0">
              <a:effectLst/>
            </a:endParaRPr>
          </a:p>
          <a:p>
            <a:pPr marL="342900" indent="-342900">
              <a:buFont typeface="Wingdings" panose="05000000000000000000" pitchFamily="2" charset="2"/>
              <a:buChar char="Ø"/>
            </a:pPr>
            <a:endParaRPr lang="sv-SE" sz="2000" b="0" i="0" dirty="0">
              <a:effectLst/>
            </a:endParaRPr>
          </a:p>
          <a:p>
            <a:pPr marL="342900" indent="-342900">
              <a:buFont typeface="Wingdings" panose="05000000000000000000" pitchFamily="2" charset="2"/>
              <a:buChar char="Ø"/>
            </a:pPr>
            <a:r>
              <a:rPr lang="en-US" sz="2000" b="0" i="0" dirty="0">
                <a:effectLst/>
              </a:rPr>
              <a:t>Axioms </a:t>
            </a:r>
            <a:r>
              <a:rPr lang="en-US" sz="2000" dirty="0"/>
              <a:t>belonging to all parts of the KG are retained (AS</a:t>
            </a:r>
            <a:r>
              <a:rPr lang="en-US" sz="2000" baseline="-25000" dirty="0"/>
              <a:t>𝐾𝐺</a:t>
            </a:r>
            <a:r>
              <a:rPr lang="en-US" sz="2000" dirty="0"/>
              <a:t>). </a:t>
            </a:r>
          </a:p>
          <a:p>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Only axioms within a specific ontology, alignment or data set are retained (</a:t>
            </a:r>
            <a:r>
              <a:rPr lang="en-US" sz="2000" baseline="-25000" dirty="0"/>
              <a:t> </a:t>
            </a:r>
            <a:r>
              <a:rPr lang="en-US" sz="2000" dirty="0"/>
              <a:t>AS</a:t>
            </a:r>
            <a:r>
              <a:rPr lang="en-US" sz="2000" baseline="-25000" dirty="0"/>
              <a:t>0</a:t>
            </a:r>
            <a:r>
              <a:rPr lang="en-US" sz="2000" dirty="0"/>
              <a:t>,</a:t>
            </a:r>
            <a:r>
              <a:rPr lang="en-US" sz="2000" baseline="-25000" dirty="0"/>
              <a:t> </a:t>
            </a:r>
            <a:r>
              <a:rPr lang="en-US" sz="2000" dirty="0"/>
              <a:t>AS</a:t>
            </a:r>
            <a:r>
              <a:rPr lang="en-US" sz="2000" baseline="-25000" dirty="0"/>
              <a:t>𝐷</a:t>
            </a:r>
            <a:r>
              <a:rPr lang="en-US" sz="2000" dirty="0"/>
              <a:t>). </a:t>
            </a:r>
            <a:endParaRPr lang="en-US" sz="2000" b="0" i="0" dirty="0">
              <a:effectLst/>
            </a:endParaRPr>
          </a:p>
          <a:p>
            <a:endParaRPr lang="en-US" sz="2000" dirty="0"/>
          </a:p>
          <a:p>
            <a:r>
              <a:rPr lang="en-US" sz="2000" b="0" i="0" dirty="0">
                <a:effectLst/>
                <a:sym typeface="Wingdings" panose="05000000000000000000" pitchFamily="2" charset="2"/>
              </a:rPr>
              <a:t>     </a:t>
            </a:r>
            <a:endParaRPr lang="en-SE" sz="2000" b="0" i="0" dirty="0">
              <a:effectLst/>
            </a:endParaRPr>
          </a:p>
          <a:p>
            <a:endParaRPr lang="en-SE" sz="2000" b="0" i="0" dirty="0">
              <a:effectLst/>
            </a:endParaRPr>
          </a:p>
          <a:p>
            <a:endParaRPr lang="sv-SE" sz="2000" b="1" dirty="0"/>
          </a:p>
        </p:txBody>
      </p:sp>
      <p:sp>
        <p:nvSpPr>
          <p:cNvPr id="16" name="textruta 15">
            <a:extLst>
              <a:ext uri="{FF2B5EF4-FFF2-40B4-BE49-F238E27FC236}">
                <a16:creationId xmlns:a16="http://schemas.microsoft.com/office/drawing/2014/main" id="{80920E0C-33C3-E369-24D3-9EBF2C023B8E}"/>
              </a:ext>
            </a:extLst>
          </p:cNvPr>
          <p:cNvSpPr txBox="1"/>
          <p:nvPr/>
        </p:nvSpPr>
        <p:spPr>
          <a:xfrm>
            <a:off x="5636941" y="3306336"/>
            <a:ext cx="914400" cy="914400"/>
          </a:xfrm>
          <a:prstGeom prst="rect">
            <a:avLst/>
          </a:prstGeom>
          <a:noFill/>
        </p:spPr>
        <p:txBody>
          <a:bodyPr wrap="square" rtlCol="0">
            <a:spAutoFit/>
          </a:bodyPr>
          <a:lstStyle/>
          <a:p>
            <a:endParaRPr lang="sv-SE" dirty="0"/>
          </a:p>
        </p:txBody>
      </p:sp>
      <p:pic>
        <p:nvPicPr>
          <p:cNvPr id="5" name="Picture 4">
            <a:extLst>
              <a:ext uri="{FF2B5EF4-FFF2-40B4-BE49-F238E27FC236}">
                <a16:creationId xmlns:a16="http://schemas.microsoft.com/office/drawing/2014/main" id="{6EFB7A50-3582-B178-A851-D14348378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300" y="2769025"/>
            <a:ext cx="1536700" cy="1488678"/>
          </a:xfrm>
          <a:prstGeom prst="rect">
            <a:avLst/>
          </a:prstGeom>
        </p:spPr>
      </p:pic>
      <p:cxnSp>
        <p:nvCxnSpPr>
          <p:cNvPr id="3" name="Rak pilkoppling 8">
            <a:extLst>
              <a:ext uri="{FF2B5EF4-FFF2-40B4-BE49-F238E27FC236}">
                <a16:creationId xmlns:a16="http://schemas.microsoft.com/office/drawing/2014/main" id="{0A3F7036-A5A4-71FC-A91E-64127C2D7C12}"/>
              </a:ext>
            </a:extLst>
          </p:cNvPr>
          <p:cNvCxnSpPr>
            <a:cxnSpLocks/>
          </p:cNvCxnSpPr>
          <p:nvPr/>
        </p:nvCxnSpPr>
        <p:spPr>
          <a:xfrm flipV="1">
            <a:off x="9374627" y="2953130"/>
            <a:ext cx="1076982" cy="5602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ruta 10">
            <a:extLst>
              <a:ext uri="{FF2B5EF4-FFF2-40B4-BE49-F238E27FC236}">
                <a16:creationId xmlns:a16="http://schemas.microsoft.com/office/drawing/2014/main" id="{E4348AA8-89AA-8468-8760-10477906706F}"/>
              </a:ext>
            </a:extLst>
          </p:cNvPr>
          <p:cNvSpPr txBox="1"/>
          <p:nvPr/>
        </p:nvSpPr>
        <p:spPr>
          <a:xfrm>
            <a:off x="6583998" y="3429000"/>
            <a:ext cx="2928302" cy="369332"/>
          </a:xfrm>
          <a:prstGeom prst="rect">
            <a:avLst/>
          </a:prstGeom>
          <a:noFill/>
        </p:spPr>
        <p:txBody>
          <a:bodyPr wrap="none" rtlCol="0">
            <a:spAutoFit/>
          </a:bodyPr>
          <a:lstStyle/>
          <a:p>
            <a:r>
              <a:rPr lang="sv-SE" dirty="0" err="1">
                <a:solidFill>
                  <a:schemeClr val="accent2"/>
                </a:solidFill>
              </a:rPr>
              <a:t>Leads</a:t>
            </a:r>
            <a:r>
              <a:rPr lang="sv-SE" dirty="0">
                <a:solidFill>
                  <a:schemeClr val="accent2"/>
                </a:solidFill>
              </a:rPr>
              <a:t> to a </a:t>
            </a:r>
            <a:r>
              <a:rPr lang="sv-SE" dirty="0" err="1">
                <a:solidFill>
                  <a:schemeClr val="accent2"/>
                </a:solidFill>
              </a:rPr>
              <a:t>more</a:t>
            </a:r>
            <a:r>
              <a:rPr lang="sv-SE" dirty="0">
                <a:solidFill>
                  <a:schemeClr val="accent2"/>
                </a:solidFill>
              </a:rPr>
              <a:t> </a:t>
            </a:r>
            <a:r>
              <a:rPr lang="sv-SE" dirty="0" err="1">
                <a:solidFill>
                  <a:schemeClr val="accent2"/>
                </a:solidFill>
              </a:rPr>
              <a:t>complete</a:t>
            </a:r>
            <a:r>
              <a:rPr lang="sv-SE" dirty="0">
                <a:solidFill>
                  <a:schemeClr val="accent2"/>
                </a:solidFill>
              </a:rPr>
              <a:t> KG</a:t>
            </a:r>
          </a:p>
        </p:txBody>
      </p:sp>
    </p:spTree>
    <p:extLst>
      <p:ext uri="{BB962C8B-B14F-4D97-AF65-F5344CB8AC3E}">
        <p14:creationId xmlns:p14="http://schemas.microsoft.com/office/powerpoint/2010/main" val="3482282978"/>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EFA2A-0300-9D23-66C6-467BA4999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62" y="3657601"/>
            <a:ext cx="10990266" cy="1396893"/>
          </a:xfrm>
          <a:prstGeom prst="rect">
            <a:avLst/>
          </a:prstGeom>
        </p:spPr>
      </p:pic>
      <p:sp>
        <p:nvSpPr>
          <p:cNvPr id="10" name="Rectangle 9">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999A80D-9883-4FA6-AC65-F279A2042D73}"/>
              </a:ext>
            </a:extLst>
          </p:cNvPr>
          <p:cNvSpPr>
            <a:spLocks noGrp="1"/>
          </p:cNvSpPr>
          <p:nvPr>
            <p:ph type="body" sz="quarter" idx="13"/>
          </p:nvPr>
        </p:nvSpPr>
        <p:spPr>
          <a:xfrm>
            <a:off x="682262" y="1023353"/>
            <a:ext cx="10912838" cy="2177047"/>
          </a:xfrm>
        </p:spPr>
        <p:txBody>
          <a:bodyPr vert="horz" lIns="91440" tIns="45720" rIns="91440" bIns="45720" rtlCol="0">
            <a:normAutofit/>
          </a:bodyPr>
          <a:lstStyle/>
          <a:p>
            <a:pPr algn="just">
              <a:buFont typeface="Arial" panose="020B0604020202020204" pitchFamily="34" charset="0"/>
              <a:buChar char="•"/>
            </a:pPr>
            <a:r>
              <a:rPr lang="en-US" dirty="0">
                <a:latin typeface="Calibri (Body)"/>
              </a:rPr>
              <a:t> Knowledge graphs can represent and operate on data in a graph</a:t>
            </a:r>
            <a:r>
              <a:rPr lang="sv-SE" dirty="0">
                <a:latin typeface="Calibri (Body)"/>
              </a:rPr>
              <a:t>-</a:t>
            </a:r>
            <a:r>
              <a:rPr lang="en-US" dirty="0">
                <a:latin typeface="Calibri (Body)"/>
              </a:rPr>
              <a:t>structured way.</a:t>
            </a:r>
          </a:p>
          <a:p>
            <a:pPr marL="0" indent="0" algn="just">
              <a:buNone/>
            </a:pPr>
            <a:r>
              <a:rPr lang="en-US" dirty="0">
                <a:latin typeface="Calibri (Body)"/>
              </a:rPr>
              <a:t> </a:t>
            </a:r>
          </a:p>
          <a:p>
            <a:pPr algn="just"/>
            <a:endParaRPr lang="en-US" b="0" i="0" dirty="0">
              <a:effectLst/>
              <a:latin typeface="Calibri (Body)"/>
              <a:cs typeface="+mn-cs"/>
            </a:endParaRPr>
          </a:p>
          <a:p>
            <a:pPr algn="just">
              <a:buFont typeface="Arial" panose="020B0604020202020204" pitchFamily="34" charset="0"/>
              <a:buChar char="•"/>
            </a:pPr>
            <a:r>
              <a:rPr lang="en-US" dirty="0">
                <a:latin typeface="Calibri (Body)"/>
                <a:cs typeface="+mn-cs"/>
              </a:rPr>
              <a:t> A KG </a:t>
            </a:r>
            <a:r>
              <a:rPr lang="en-US" dirty="0">
                <a:latin typeface="Calibri (Body)"/>
              </a:rPr>
              <a:t>can be represented using a description logic knowledge base (KB).</a:t>
            </a:r>
            <a:endParaRPr lang="en-SE" dirty="0">
              <a:latin typeface="Calibri (Body)"/>
              <a:cs typeface="+mn-cs"/>
            </a:endParaRPr>
          </a:p>
        </p:txBody>
      </p:sp>
      <p:sp>
        <p:nvSpPr>
          <p:cNvPr id="5" name="Slide Number Placeholder 4">
            <a:extLst>
              <a:ext uri="{FF2B5EF4-FFF2-40B4-BE49-F238E27FC236}">
                <a16:creationId xmlns:a16="http://schemas.microsoft.com/office/drawing/2014/main" id="{6B05349B-92AC-4B8B-941E-31FB531B785D}"/>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2</a:t>
            </a:fld>
            <a:endParaRPr lang="en-US" sz="18300" b="0" kern="1200" dirty="0">
              <a:ln>
                <a:noFill/>
              </a:ln>
              <a:solidFill>
                <a:schemeClr val="accent1">
                  <a:alpha val="15000"/>
                </a:schemeClr>
              </a:solidFill>
              <a:latin typeface="+mj-lt"/>
              <a:ea typeface="+mn-ea"/>
              <a:cs typeface="+mn-cs"/>
            </a:endParaRPr>
          </a:p>
        </p:txBody>
      </p:sp>
      <p:sp>
        <p:nvSpPr>
          <p:cNvPr id="2" name="Title 1">
            <a:extLst>
              <a:ext uri="{FF2B5EF4-FFF2-40B4-BE49-F238E27FC236}">
                <a16:creationId xmlns:a16="http://schemas.microsoft.com/office/drawing/2014/main" id="{0E6280AB-2F44-4EB5-A8B1-5310D1B1601A}"/>
              </a:ext>
            </a:extLst>
          </p:cNvPr>
          <p:cNvSpPr>
            <a:spLocks noGrp="1"/>
          </p:cNvSpPr>
          <p:nvPr>
            <p:ph type="title"/>
          </p:nvPr>
        </p:nvSpPr>
        <p:spPr>
          <a:xfrm>
            <a:off x="199420" y="206815"/>
            <a:ext cx="2799472" cy="672577"/>
          </a:xfrm>
        </p:spPr>
        <p:txBody>
          <a:bodyPr vert="horz" lIns="91440" tIns="45720" rIns="91440" bIns="45720" rtlCol="0" anchor="b">
            <a:noAutofit/>
          </a:bodyPr>
          <a:lstStyle/>
          <a:p>
            <a:pPr algn="r"/>
            <a:r>
              <a:rPr kumimoji="0" lang="en-SE" b="0" i="0" u="none" strike="noStrike" kern="1200" cap="none" spc="0" normalizeH="0" baseline="0" noProof="0" dirty="0">
                <a:ln>
                  <a:noFill/>
                </a:ln>
                <a:solidFill>
                  <a:prstClr val="black"/>
                </a:solidFill>
                <a:effectLst/>
                <a:uLnTx/>
                <a:uFillTx/>
                <a:latin typeface="Calibri (Headings)"/>
              </a:rPr>
              <a:t>Background</a:t>
            </a:r>
            <a:endParaRPr lang="en-US" sz="4000" dirty="0">
              <a:latin typeface="Calibri (Headings)"/>
              <a:cs typeface="Calibri" panose="020F0502020204030204" pitchFamily="34" charset="0"/>
            </a:endParaRPr>
          </a:p>
        </p:txBody>
      </p:sp>
    </p:spTree>
    <p:extLst>
      <p:ext uri="{BB962C8B-B14F-4D97-AF65-F5344CB8AC3E}">
        <p14:creationId xmlns:p14="http://schemas.microsoft.com/office/powerpoint/2010/main" val="4039890194"/>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C61C3-747E-F582-6B27-A7E7C0FC0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AA8D9-1DE8-06BD-D44B-C75E07162E15}"/>
              </a:ext>
            </a:extLst>
          </p:cNvPr>
          <p:cNvSpPr>
            <a:spLocks noGrp="1"/>
          </p:cNvSpPr>
          <p:nvPr>
            <p:ph type="title"/>
          </p:nvPr>
        </p:nvSpPr>
        <p:spPr>
          <a:xfrm>
            <a:off x="503079" y="203540"/>
            <a:ext cx="10316784" cy="831131"/>
          </a:xfrm>
        </p:spPr>
        <p:txBody>
          <a:bodyPr>
            <a:normAutofit/>
          </a:bodyPr>
          <a:lstStyle/>
          <a:p>
            <a:r>
              <a:rPr lang="sv-SE" altLang="zh-CN" dirty="0">
                <a:latin typeface="+mj-lt"/>
              </a:rPr>
              <a:t>Different </a:t>
            </a:r>
            <a:r>
              <a:rPr lang="sv-SE" altLang="zh-CN" dirty="0" err="1">
                <a:latin typeface="+mj-lt"/>
              </a:rPr>
              <a:t>autonomy</a:t>
            </a:r>
            <a:r>
              <a:rPr lang="sv-SE" altLang="zh-CN" dirty="0">
                <a:latin typeface="+mj-lt"/>
              </a:rPr>
              <a:t> </a:t>
            </a:r>
            <a:r>
              <a:rPr lang="sv-SE" altLang="zh-CN" dirty="0" err="1">
                <a:latin typeface="+mj-lt"/>
              </a:rPr>
              <a:t>levels</a:t>
            </a:r>
            <a:r>
              <a:rPr lang="sv-SE" altLang="zh-CN" dirty="0">
                <a:latin typeface="+mj-lt"/>
              </a:rPr>
              <a:t> - </a:t>
            </a:r>
            <a:r>
              <a:rPr lang="sv-SE" altLang="zh-CN" dirty="0" err="1">
                <a:latin typeface="+mj-lt"/>
              </a:rPr>
              <a:t>choices</a:t>
            </a:r>
            <a:endParaRPr lang="sv-SE" dirty="0">
              <a:latin typeface="+mj-lt"/>
            </a:endParaRPr>
          </a:p>
        </p:txBody>
      </p:sp>
      <p:sp>
        <p:nvSpPr>
          <p:cNvPr id="8" name="Rectangle 7">
            <a:extLst>
              <a:ext uri="{FF2B5EF4-FFF2-40B4-BE49-F238E27FC236}">
                <a16:creationId xmlns:a16="http://schemas.microsoft.com/office/drawing/2014/main" id="{1EEE2E42-33E4-22B8-4AC8-8F1798F9F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0" name="Slide Number Placeholder 4">
            <a:extLst>
              <a:ext uri="{FF2B5EF4-FFF2-40B4-BE49-F238E27FC236}">
                <a16:creationId xmlns:a16="http://schemas.microsoft.com/office/drawing/2014/main" id="{12E6E9FF-857E-2D60-3C62-9D33E6B0A9A0}"/>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20</a:t>
            </a:fld>
            <a:endParaRPr lang="en-US" sz="18300" dirty="0">
              <a:solidFill>
                <a:srgbClr val="50B4C8">
                  <a:alpha val="15000"/>
                </a:srgbClr>
              </a:solidFill>
              <a:latin typeface="Calibri Light" panose="020F0302020204030204"/>
            </a:endParaRPr>
          </a:p>
        </p:txBody>
      </p:sp>
      <p:sp>
        <p:nvSpPr>
          <p:cNvPr id="4" name="TextBox 3">
            <a:extLst>
              <a:ext uri="{FF2B5EF4-FFF2-40B4-BE49-F238E27FC236}">
                <a16:creationId xmlns:a16="http://schemas.microsoft.com/office/drawing/2014/main" id="{FE73716E-15D0-22B0-546B-A8A970394403}"/>
              </a:ext>
            </a:extLst>
          </p:cNvPr>
          <p:cNvSpPr txBox="1"/>
          <p:nvPr/>
        </p:nvSpPr>
        <p:spPr>
          <a:xfrm>
            <a:off x="863600" y="943430"/>
            <a:ext cx="10566400" cy="4832092"/>
          </a:xfrm>
          <a:prstGeom prst="rect">
            <a:avLst/>
          </a:prstGeom>
          <a:noFill/>
        </p:spPr>
        <p:txBody>
          <a:bodyPr wrap="square">
            <a:spAutoFit/>
          </a:bodyPr>
          <a:lstStyle/>
          <a:p>
            <a:endParaRPr lang="en-SE" sz="2000" b="0" i="0" dirty="0">
              <a:effectLst/>
            </a:endParaRPr>
          </a:p>
          <a:p>
            <a:pPr marL="285750" indent="-285750">
              <a:buFont typeface="Arial" panose="020B0604020202020204" pitchFamily="34" charset="0"/>
              <a:buChar char="•"/>
            </a:pPr>
            <a:r>
              <a:rPr lang="sv-SE" sz="2400" dirty="0" err="1"/>
              <a:t>Refutability</a:t>
            </a:r>
            <a:endParaRPr lang="sv-SE" sz="2400" b="0" i="0" dirty="0">
              <a:effectLst/>
            </a:endParaRPr>
          </a:p>
          <a:p>
            <a:r>
              <a:rPr lang="sv-SE" sz="2400" dirty="0"/>
              <a:t>    </a:t>
            </a:r>
            <a:r>
              <a:rPr lang="sv-SE" sz="2400" dirty="0" err="1"/>
              <a:t>Which</a:t>
            </a:r>
            <a:r>
              <a:rPr lang="sv-SE" sz="2400" dirty="0"/>
              <a:t> axioms </a:t>
            </a:r>
            <a:r>
              <a:rPr lang="sv-SE" sz="2400" dirty="0" err="1"/>
              <a:t>are</a:t>
            </a:r>
            <a:r>
              <a:rPr lang="sv-SE" sz="2400" dirty="0"/>
              <a:t> </a:t>
            </a:r>
            <a:r>
              <a:rPr lang="sv-SE" sz="2400" dirty="0" err="1"/>
              <a:t>refutable</a:t>
            </a:r>
            <a:endParaRPr lang="sv-SE" sz="2000" dirty="0"/>
          </a:p>
          <a:p>
            <a:pPr marL="285750" indent="-285750">
              <a:buFont typeface="Arial" panose="020B0604020202020204" pitchFamily="34" charset="0"/>
              <a:buChar char="•"/>
            </a:pPr>
            <a:endParaRPr lang="sv-SE" sz="2000" b="0" i="0" dirty="0">
              <a:effectLst/>
            </a:endParaRPr>
          </a:p>
          <a:p>
            <a:pPr marL="342900" indent="-342900">
              <a:buFont typeface="Wingdings" panose="05000000000000000000" pitchFamily="2" charset="2"/>
              <a:buChar char="Ø"/>
            </a:pPr>
            <a:endParaRPr lang="sv-SE" sz="2000" b="0" i="0" dirty="0">
              <a:effectLst/>
            </a:endParaRPr>
          </a:p>
          <a:p>
            <a:pPr marL="342900" indent="-342900">
              <a:buFont typeface="Wingdings" panose="05000000000000000000" pitchFamily="2" charset="2"/>
              <a:buChar char="Ø"/>
            </a:pPr>
            <a:r>
              <a:rPr lang="en-US" sz="2000" dirty="0"/>
              <a:t>In many KG repair systems, ontologies are deemed correct and only </a:t>
            </a:r>
            <a:r>
              <a:rPr lang="en-US" sz="2000" dirty="0" err="1"/>
              <a:t>ABox</a:t>
            </a:r>
            <a:r>
              <a:rPr lang="en-US" sz="2000" dirty="0"/>
              <a:t> statements are refutable. (BK</a:t>
            </a:r>
            <a:r>
              <a:rPr lang="en-US" sz="2000" baseline="-25000" dirty="0"/>
              <a:t>𝐾𝐺</a:t>
            </a:r>
            <a:r>
              <a:rPr lang="en-US" sz="2000" dirty="0"/>
              <a:t>, AS</a:t>
            </a:r>
            <a:r>
              <a:rPr lang="en-US" sz="2000" baseline="-25000" dirty="0"/>
              <a:t>𝐷</a:t>
            </a:r>
            <a:r>
              <a:rPr lang="en-US" sz="2000" dirty="0"/>
              <a:t>).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Alignment repair</a:t>
            </a:r>
            <a:r>
              <a:rPr lang="sv-SE" sz="2000" dirty="0"/>
              <a:t>:</a:t>
            </a:r>
            <a:r>
              <a:rPr lang="en-US" sz="2000" dirty="0"/>
              <a:t> the ontologies are correct and require that the repair only contains mappings. (BK</a:t>
            </a:r>
            <a:r>
              <a:rPr lang="en-US" sz="2000" baseline="-25000" dirty="0"/>
              <a:t>𝐾𝐺</a:t>
            </a:r>
            <a:r>
              <a:rPr lang="en-US" sz="2000" dirty="0"/>
              <a:t>, AS</a:t>
            </a:r>
            <a:r>
              <a:rPr lang="en-US" sz="2000" baseline="-25000" dirty="0"/>
              <a:t>M</a:t>
            </a:r>
            <a:r>
              <a:rPr lang="en-US" sz="2000" dirty="0"/>
              <a:t>)  </a:t>
            </a:r>
            <a:endParaRPr lang="en-US" sz="2000" b="0" i="0" dirty="0">
              <a:effectLst/>
            </a:endParaRPr>
          </a:p>
          <a:p>
            <a:endParaRPr lang="en-US" sz="2000" dirty="0"/>
          </a:p>
          <a:p>
            <a:r>
              <a:rPr lang="en-US" sz="2000" b="0" i="0" dirty="0">
                <a:effectLst/>
                <a:sym typeface="Wingdings" panose="05000000000000000000" pitchFamily="2" charset="2"/>
              </a:rPr>
              <a:t>     </a:t>
            </a:r>
            <a:endParaRPr lang="en-SE" sz="2000" b="0" i="0" dirty="0">
              <a:effectLst/>
            </a:endParaRPr>
          </a:p>
          <a:p>
            <a:endParaRPr lang="en-SE" sz="2000" b="0" i="0" dirty="0">
              <a:effectLst/>
            </a:endParaRPr>
          </a:p>
          <a:p>
            <a:endParaRPr lang="sv-SE" sz="2000" b="1" dirty="0"/>
          </a:p>
        </p:txBody>
      </p:sp>
    </p:spTree>
    <p:extLst>
      <p:ext uri="{BB962C8B-B14F-4D97-AF65-F5344CB8AC3E}">
        <p14:creationId xmlns:p14="http://schemas.microsoft.com/office/powerpoint/2010/main" val="254185536"/>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260D-71AB-AFF6-484B-BE51B09CC36E}"/>
              </a:ext>
            </a:extLst>
          </p:cNvPr>
          <p:cNvSpPr>
            <a:spLocks noGrp="1"/>
          </p:cNvSpPr>
          <p:nvPr>
            <p:ph type="title"/>
          </p:nvPr>
        </p:nvSpPr>
        <p:spPr>
          <a:xfrm>
            <a:off x="503079" y="203540"/>
            <a:ext cx="10316784" cy="831131"/>
          </a:xfrm>
        </p:spPr>
        <p:txBody>
          <a:bodyPr>
            <a:normAutofit/>
          </a:bodyPr>
          <a:lstStyle/>
          <a:p>
            <a:r>
              <a:rPr lang="sv-SE" dirty="0">
                <a:latin typeface="+mj-lt"/>
              </a:rPr>
              <a:t>Developing </a:t>
            </a:r>
            <a:r>
              <a:rPr lang="sv-SE" dirty="0" err="1">
                <a:latin typeface="+mj-lt"/>
              </a:rPr>
              <a:t>repair</a:t>
            </a:r>
            <a:r>
              <a:rPr lang="sv-SE" dirty="0">
                <a:latin typeface="+mj-lt"/>
              </a:rPr>
              <a:t> systems</a:t>
            </a:r>
          </a:p>
        </p:txBody>
      </p:sp>
      <p:sp>
        <p:nvSpPr>
          <p:cNvPr id="8" name="Rectangle 7">
            <a:extLst>
              <a:ext uri="{FF2B5EF4-FFF2-40B4-BE49-F238E27FC236}">
                <a16:creationId xmlns:a16="http://schemas.microsoft.com/office/drawing/2014/main" id="{9E0B4129-765C-5221-0FA9-8FA65404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10" name="Slide Number Placeholder 4">
            <a:extLst>
              <a:ext uri="{FF2B5EF4-FFF2-40B4-BE49-F238E27FC236}">
                <a16:creationId xmlns:a16="http://schemas.microsoft.com/office/drawing/2014/main" id="{9F954347-8D2B-27EB-C870-78615CFBA46E}"/>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21</a:t>
            </a:fld>
            <a:endParaRPr lang="en-US" sz="18300" dirty="0">
              <a:solidFill>
                <a:srgbClr val="50B4C8">
                  <a:alpha val="15000"/>
                </a:srgbClr>
              </a:solidFill>
              <a:latin typeface="Calibri Light" panose="020F0302020204030204"/>
            </a:endParaRPr>
          </a:p>
        </p:txBody>
      </p:sp>
      <p:sp>
        <p:nvSpPr>
          <p:cNvPr id="4" name="TextBox 3">
            <a:extLst>
              <a:ext uri="{FF2B5EF4-FFF2-40B4-BE49-F238E27FC236}">
                <a16:creationId xmlns:a16="http://schemas.microsoft.com/office/drawing/2014/main" id="{53CFA9D3-CE6A-4A01-B2CE-F7841D925138}"/>
              </a:ext>
            </a:extLst>
          </p:cNvPr>
          <p:cNvSpPr txBox="1"/>
          <p:nvPr/>
        </p:nvSpPr>
        <p:spPr>
          <a:xfrm>
            <a:off x="863600" y="956004"/>
            <a:ext cx="9666080" cy="4708981"/>
          </a:xfrm>
          <a:prstGeom prst="rect">
            <a:avLst/>
          </a:prstGeom>
          <a:noFill/>
        </p:spPr>
        <p:txBody>
          <a:bodyPr wrap="square">
            <a:spAutoFit/>
          </a:bodyPr>
          <a:lstStyle/>
          <a:p>
            <a:endParaRPr lang="en-US" sz="2000" dirty="0"/>
          </a:p>
          <a:p>
            <a:pPr marL="342900" indent="-342900">
              <a:buFont typeface="Wingdings" panose="05000000000000000000" pitchFamily="2" charset="2"/>
              <a:buChar char="q"/>
            </a:pPr>
            <a:r>
              <a:rPr lang="en-US" sz="2000" dirty="0"/>
              <a:t>which basic operations to use and develop implementations for these</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which combination operators to use</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whether the steps can be interleaved and, in that case, how</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SE" sz="2000" b="0" i="0" dirty="0">
              <a:effectLst/>
            </a:endParaRPr>
          </a:p>
          <a:p>
            <a:endParaRPr lang="sv-SE" sz="2000" b="1" dirty="0"/>
          </a:p>
        </p:txBody>
      </p:sp>
      <p:sp>
        <p:nvSpPr>
          <p:cNvPr id="16" name="textruta 15">
            <a:extLst>
              <a:ext uri="{FF2B5EF4-FFF2-40B4-BE49-F238E27FC236}">
                <a16:creationId xmlns:a16="http://schemas.microsoft.com/office/drawing/2014/main" id="{92FD7139-77D2-BA8F-2DD6-1A40B86DBCDB}"/>
              </a:ext>
            </a:extLst>
          </p:cNvPr>
          <p:cNvSpPr txBox="1"/>
          <p:nvPr/>
        </p:nvSpPr>
        <p:spPr>
          <a:xfrm>
            <a:off x="5636941" y="3306336"/>
            <a:ext cx="914400" cy="914400"/>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2713329507"/>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8868-6B88-F59E-E73B-F076C8AC0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40439-44DB-A4B3-214E-E38BEF94C700}"/>
              </a:ext>
            </a:extLst>
          </p:cNvPr>
          <p:cNvSpPr>
            <a:spLocks noGrp="1"/>
          </p:cNvSpPr>
          <p:nvPr>
            <p:ph type="title"/>
          </p:nvPr>
        </p:nvSpPr>
        <p:spPr>
          <a:xfrm>
            <a:off x="581212" y="210119"/>
            <a:ext cx="10316784" cy="831131"/>
          </a:xfrm>
        </p:spPr>
        <p:txBody>
          <a:bodyPr/>
          <a:lstStyle/>
          <a:p>
            <a:r>
              <a:rPr lang="en-SE" dirty="0">
                <a:latin typeface="+mj-lt"/>
              </a:rPr>
              <a:t>Conclusion</a:t>
            </a:r>
            <a:endParaRPr lang="sv-SE" dirty="0">
              <a:latin typeface="+mj-lt"/>
            </a:endParaRPr>
          </a:p>
        </p:txBody>
      </p:sp>
      <p:sp>
        <p:nvSpPr>
          <p:cNvPr id="10" name="TextBox 9">
            <a:extLst>
              <a:ext uri="{FF2B5EF4-FFF2-40B4-BE49-F238E27FC236}">
                <a16:creationId xmlns:a16="http://schemas.microsoft.com/office/drawing/2014/main" id="{5E1836A2-FDF9-96D7-C78D-646E50B06F4E}"/>
              </a:ext>
            </a:extLst>
          </p:cNvPr>
          <p:cNvSpPr txBox="1"/>
          <p:nvPr/>
        </p:nvSpPr>
        <p:spPr>
          <a:xfrm>
            <a:off x="581212" y="787871"/>
            <a:ext cx="11066501" cy="4893647"/>
          </a:xfrm>
          <a:prstGeom prst="rect">
            <a:avLst/>
          </a:prstGeom>
          <a:noFill/>
        </p:spPr>
        <p:txBody>
          <a:bodyPr wrap="square">
            <a:spAutoFit/>
          </a:bodyPr>
          <a:lstStyle/>
          <a:p>
            <a:pPr algn="just"/>
            <a:endParaRPr lang="en-US" sz="2400" dirty="0"/>
          </a:p>
          <a:p>
            <a:pPr algn="just"/>
            <a:r>
              <a:rPr lang="en-US" sz="2400" dirty="0"/>
              <a:t>CHOICES MATTER for the quality of the repaired KGs,</a:t>
            </a:r>
          </a:p>
          <a:p>
            <a:pPr marL="342900" indent="-342900" algn="just">
              <a:buFontTx/>
              <a:buChar char="-"/>
            </a:pPr>
            <a:r>
              <a:rPr lang="en-US" sz="2400" dirty="0"/>
              <a:t>Regarding how to combine operators</a:t>
            </a:r>
          </a:p>
          <a:p>
            <a:pPr marL="342900" indent="-342900" algn="just">
              <a:buFontTx/>
              <a:buChar char="-"/>
            </a:pPr>
            <a:r>
              <a:rPr lang="en-US" sz="2400" dirty="0"/>
              <a:t>Regarding how to cooperate between owners of different parts of the KG</a:t>
            </a:r>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algn="just"/>
            <a:r>
              <a:rPr lang="en-US" sz="2400" dirty="0"/>
              <a:t>This framework serves as a template for developing repair systems with specific properties regarding correctness and completeness of the repaired </a:t>
            </a:r>
            <a:r>
              <a:rPr lang="en-US" sz="2400" dirty="0" err="1"/>
              <a:t>KGs.</a:t>
            </a:r>
            <a:endParaRPr lang="en-US" sz="2400" dirty="0"/>
          </a:p>
          <a:p>
            <a:pPr algn="just"/>
            <a:endParaRPr lang="en-US" sz="2400" dirty="0"/>
          </a:p>
          <a:p>
            <a:pPr marL="342900" indent="-342900" algn="just">
              <a:buFontTx/>
              <a:buChar char="-"/>
            </a:pPr>
            <a:endParaRPr lang="en-SE" sz="2400" dirty="0"/>
          </a:p>
        </p:txBody>
      </p:sp>
      <p:sp>
        <p:nvSpPr>
          <p:cNvPr id="7" name="Rectangle 6">
            <a:extLst>
              <a:ext uri="{FF2B5EF4-FFF2-40B4-BE49-F238E27FC236}">
                <a16:creationId xmlns:a16="http://schemas.microsoft.com/office/drawing/2014/main" id="{1B7B22E2-31F7-D0D2-9232-49C011AEB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8" name="Slide Number Placeholder 4">
            <a:extLst>
              <a:ext uri="{FF2B5EF4-FFF2-40B4-BE49-F238E27FC236}">
                <a16:creationId xmlns:a16="http://schemas.microsoft.com/office/drawing/2014/main" id="{B1899C43-BCDA-5A74-5E0E-BB486C788757}"/>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rgbClr val="50B4C8">
                    <a:alpha val="15000"/>
                  </a:srgbClr>
                </a:solidFill>
                <a:latin typeface="Calibri Light" panose="020F0302020204030204"/>
              </a:rPr>
              <a:pPr defTabSz="457200">
                <a:lnSpc>
                  <a:spcPct val="90000"/>
                </a:lnSpc>
                <a:spcAft>
                  <a:spcPts val="600"/>
                </a:spcAft>
              </a:pPr>
              <a:t>22</a:t>
            </a:fld>
            <a:endParaRPr lang="en-US" sz="18300" dirty="0">
              <a:solidFill>
                <a:srgbClr val="50B4C8">
                  <a:alpha val="15000"/>
                </a:srgbClr>
              </a:solidFill>
              <a:latin typeface="Calibri Light" panose="020F0302020204030204"/>
            </a:endParaRPr>
          </a:p>
        </p:txBody>
      </p:sp>
    </p:spTree>
    <p:extLst>
      <p:ext uri="{BB962C8B-B14F-4D97-AF65-F5344CB8AC3E}">
        <p14:creationId xmlns:p14="http://schemas.microsoft.com/office/powerpoint/2010/main" val="3457598874"/>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B0FC-E9CE-B7D2-A2F0-9A14B3C9A260}"/>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F3E67C9-1468-D02B-6F09-9714F190596F}"/>
              </a:ext>
            </a:extLst>
          </p:cNvPr>
          <p:cNvGrpSpPr/>
          <p:nvPr/>
        </p:nvGrpSpPr>
        <p:grpSpPr>
          <a:xfrm>
            <a:off x="5194091" y="592110"/>
            <a:ext cx="6351539" cy="5303995"/>
            <a:chOff x="5194091" y="592110"/>
            <a:chExt cx="6351539" cy="5303995"/>
          </a:xfrm>
        </p:grpSpPr>
        <p:pic>
          <p:nvPicPr>
            <p:cNvPr id="17" name="Picture 16">
              <a:extLst>
                <a:ext uri="{FF2B5EF4-FFF2-40B4-BE49-F238E27FC236}">
                  <a16:creationId xmlns:a16="http://schemas.microsoft.com/office/drawing/2014/main" id="{4E2699AD-BFF0-32AB-E642-49A4417FF7EA}"/>
                </a:ext>
              </a:extLst>
            </p:cNvPr>
            <p:cNvPicPr>
              <a:picLocks noChangeAspect="1"/>
            </p:cNvPicPr>
            <p:nvPr/>
          </p:nvPicPr>
          <p:blipFill>
            <a:blip r:embed="rId3">
              <a:extLst>
                <a:ext uri="{28A0092B-C50C-407E-A947-70E740481C1C}">
                  <a14:useLocalDpi xmlns:a14="http://schemas.microsoft.com/office/drawing/2010/main" val="0"/>
                </a:ext>
              </a:extLst>
            </a:blip>
            <a:srcRect l="5443"/>
            <a:stretch>
              <a:fillRect/>
            </a:stretch>
          </p:blipFill>
          <p:spPr>
            <a:xfrm>
              <a:off x="5194091" y="592110"/>
              <a:ext cx="6351539" cy="5303995"/>
            </a:xfrm>
            <a:prstGeom prst="rect">
              <a:avLst/>
            </a:prstGeom>
          </p:spPr>
        </p:pic>
        <p:sp>
          <p:nvSpPr>
            <p:cNvPr id="18" name="Rectangle 17">
              <a:extLst>
                <a:ext uri="{FF2B5EF4-FFF2-40B4-BE49-F238E27FC236}">
                  <a16:creationId xmlns:a16="http://schemas.microsoft.com/office/drawing/2014/main" id="{FD8B4238-7E49-6571-28AB-24C2287575E5}"/>
                </a:ext>
              </a:extLst>
            </p:cNvPr>
            <p:cNvSpPr/>
            <p:nvPr/>
          </p:nvSpPr>
          <p:spPr>
            <a:xfrm>
              <a:off x="10309860" y="3450607"/>
              <a:ext cx="1080036" cy="2596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54EFF34F-31ED-09C1-EC2A-5C72448EC6BC}"/>
                </a:ext>
              </a:extLst>
            </p:cNvPr>
            <p:cNvSpPr/>
            <p:nvPr/>
          </p:nvSpPr>
          <p:spPr>
            <a:xfrm>
              <a:off x="10231993" y="2488712"/>
              <a:ext cx="1235770" cy="259604"/>
            </a:xfrm>
            <a:prstGeom prst="rect">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DBpedia</a:t>
              </a:r>
              <a:r>
                <a:rPr lang="en-US" sz="1400" dirty="0">
                  <a:solidFill>
                    <a:schemeClr val="tx1"/>
                  </a:solidFill>
                </a:rPr>
                <a:t> T</a:t>
              </a:r>
              <a:r>
                <a:rPr lang="sv-SE" sz="1400" dirty="0">
                  <a:solidFill>
                    <a:schemeClr val="tx1"/>
                  </a:solidFill>
                </a:rPr>
                <a:t>-</a:t>
              </a:r>
              <a:r>
                <a:rPr lang="en-US" sz="1400" dirty="0">
                  <a:solidFill>
                    <a:schemeClr val="tx1"/>
                  </a:solidFill>
                </a:rPr>
                <a:t>box</a:t>
              </a:r>
              <a:endParaRPr lang="en-SE" sz="1400" dirty="0">
                <a:solidFill>
                  <a:schemeClr val="tx1"/>
                </a:solidFill>
              </a:endParaRPr>
            </a:p>
          </p:txBody>
        </p:sp>
      </p:grpSp>
      <p:sp>
        <p:nvSpPr>
          <p:cNvPr id="10" name="Rectangle 9">
            <a:extLst>
              <a:ext uri="{FF2B5EF4-FFF2-40B4-BE49-F238E27FC236}">
                <a16:creationId xmlns:a16="http://schemas.microsoft.com/office/drawing/2014/main" id="{99F79ECA-15BE-D09C-5AF5-AABBCE766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547BFC1-18DB-A4C3-681A-7E9E6009957A}"/>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3</a:t>
            </a:fld>
            <a:endParaRPr lang="en-US" sz="18300" b="0" kern="1200" dirty="0">
              <a:ln>
                <a:noFill/>
              </a:ln>
              <a:solidFill>
                <a:schemeClr val="accent1">
                  <a:alpha val="15000"/>
                </a:schemeClr>
              </a:solidFill>
              <a:latin typeface="+mj-lt"/>
              <a:ea typeface="+mn-ea"/>
              <a:cs typeface="+mn-cs"/>
            </a:endParaRPr>
          </a:p>
        </p:txBody>
      </p:sp>
      <p:sp>
        <p:nvSpPr>
          <p:cNvPr id="2" name="Title 1">
            <a:extLst>
              <a:ext uri="{FF2B5EF4-FFF2-40B4-BE49-F238E27FC236}">
                <a16:creationId xmlns:a16="http://schemas.microsoft.com/office/drawing/2014/main" id="{9D0453E6-AFAF-1794-B4F2-A705B2644B24}"/>
              </a:ext>
            </a:extLst>
          </p:cNvPr>
          <p:cNvSpPr>
            <a:spLocks noGrp="1"/>
          </p:cNvSpPr>
          <p:nvPr>
            <p:ph type="title"/>
          </p:nvPr>
        </p:nvSpPr>
        <p:spPr>
          <a:xfrm>
            <a:off x="199420" y="206815"/>
            <a:ext cx="2799472" cy="672577"/>
          </a:xfrm>
        </p:spPr>
        <p:txBody>
          <a:bodyPr vert="horz" lIns="91440" tIns="45720" rIns="91440" bIns="45720" rtlCol="0" anchor="b">
            <a:noAutofit/>
          </a:bodyPr>
          <a:lstStyle/>
          <a:p>
            <a:pPr algn="r"/>
            <a:r>
              <a:rPr kumimoji="0" lang="en-SE" b="0" i="0" u="none" strike="noStrike" kern="1200" cap="none" spc="0" normalizeH="0" baseline="0" noProof="0" dirty="0">
                <a:ln>
                  <a:noFill/>
                </a:ln>
                <a:solidFill>
                  <a:prstClr val="black"/>
                </a:solidFill>
                <a:effectLst/>
                <a:uLnTx/>
                <a:uFillTx/>
                <a:latin typeface="Calibri (Headings)"/>
              </a:rPr>
              <a:t>Background</a:t>
            </a:r>
            <a:endParaRPr lang="en-US" sz="4000" dirty="0">
              <a:latin typeface="Calibri (Headings)"/>
              <a:cs typeface="Calibri" panose="020F0502020204030204" pitchFamily="34" charset="0"/>
            </a:endParaRPr>
          </a:p>
        </p:txBody>
      </p:sp>
      <p:sp>
        <p:nvSpPr>
          <p:cNvPr id="7" name="Text Placeholder 2">
            <a:extLst>
              <a:ext uri="{FF2B5EF4-FFF2-40B4-BE49-F238E27FC236}">
                <a16:creationId xmlns:a16="http://schemas.microsoft.com/office/drawing/2014/main" id="{F7F9FB84-DBAD-F867-11D1-EE732432AE65}"/>
              </a:ext>
            </a:extLst>
          </p:cNvPr>
          <p:cNvSpPr>
            <a:spLocks noGrp="1"/>
          </p:cNvSpPr>
          <p:nvPr>
            <p:ph type="body" sz="quarter" idx="13"/>
          </p:nvPr>
        </p:nvSpPr>
        <p:spPr>
          <a:xfrm>
            <a:off x="646370" y="1227980"/>
            <a:ext cx="11093139" cy="4708634"/>
          </a:xfrm>
        </p:spPr>
        <p:txBody>
          <a:bodyPr/>
          <a:lstStyle/>
          <a:p>
            <a:pPr marL="0" indent="0">
              <a:buNone/>
            </a:pPr>
            <a:r>
              <a:rPr lang="en-US" noProof="0" dirty="0"/>
              <a:t> </a:t>
            </a:r>
          </a:p>
          <a:p>
            <a:pPr algn="just"/>
            <a:endParaRPr lang="en-US" sz="2800" noProof="0" dirty="0">
              <a:latin typeface="+mn-lt"/>
            </a:endParaRPr>
          </a:p>
          <a:p>
            <a:pPr algn="just"/>
            <a:endParaRPr lang="en-US" sz="2800" noProof="0" dirty="0">
              <a:latin typeface="+mn-lt"/>
            </a:endParaRPr>
          </a:p>
          <a:p>
            <a:pPr algn="just"/>
            <a:endParaRPr lang="en-US" sz="2800" noProof="0" dirty="0">
              <a:latin typeface="+mn-lt"/>
            </a:endParaRPr>
          </a:p>
          <a:p>
            <a:pPr algn="just"/>
            <a:endParaRPr lang="en-US" sz="2800" noProof="0" dirty="0">
              <a:latin typeface="+mn-lt"/>
            </a:endParaRPr>
          </a:p>
          <a:p>
            <a:pPr marL="0" indent="0" algn="just">
              <a:buNone/>
            </a:pPr>
            <a:endParaRPr lang="en-US" sz="2000" dirty="0">
              <a:latin typeface="+mn-lt"/>
            </a:endParaRPr>
          </a:p>
          <a:p>
            <a:pPr lvl="1" algn="just">
              <a:buFont typeface="Arial" panose="020B0604020202020204" pitchFamily="34" charset="0"/>
              <a:buChar char="•"/>
            </a:pPr>
            <a:r>
              <a:rPr lang="en-US" dirty="0">
                <a:latin typeface="+mn-lt"/>
              </a:rPr>
              <a:t>Incorrect </a:t>
            </a:r>
            <a:r>
              <a:rPr lang="en-US" dirty="0" err="1">
                <a:latin typeface="+mn-lt"/>
              </a:rPr>
              <a:t>TBox</a:t>
            </a:r>
            <a:r>
              <a:rPr lang="en-US" dirty="0">
                <a:latin typeface="+mn-lt"/>
              </a:rPr>
              <a:t>/</a:t>
            </a:r>
            <a:r>
              <a:rPr lang="en-US" dirty="0" err="1">
                <a:latin typeface="+mn-lt"/>
              </a:rPr>
              <a:t>ABox</a:t>
            </a:r>
            <a:r>
              <a:rPr lang="en-US" dirty="0">
                <a:latin typeface="+mn-lt"/>
              </a:rPr>
              <a:t> assertions</a:t>
            </a:r>
          </a:p>
          <a:p>
            <a:pPr lvl="1" algn="just">
              <a:buFont typeface="Wingdings" panose="05000000000000000000" pitchFamily="2" charset="2"/>
              <a:buChar char="Ø"/>
            </a:pPr>
            <a:r>
              <a:rPr lang="en-US" sz="1400" b="1" dirty="0">
                <a:latin typeface="Calibri (Body)"/>
              </a:rPr>
              <a:t>semantic </a:t>
            </a:r>
            <a:r>
              <a:rPr lang="en-US" sz="1400" b="1" dirty="0" err="1">
                <a:latin typeface="Calibri (Body)"/>
              </a:rPr>
              <a:t>defets</a:t>
            </a:r>
            <a:r>
              <a:rPr lang="en-US" sz="1400" b="1" dirty="0">
                <a:latin typeface="Calibri (Body)"/>
              </a:rPr>
              <a:t> (logical problems</a:t>
            </a:r>
            <a:r>
              <a:rPr lang="sv-SE" sz="1400" b="1" dirty="0">
                <a:latin typeface="Calibri (Body)"/>
              </a:rPr>
              <a:t>)</a:t>
            </a:r>
            <a:endParaRPr lang="en-US" sz="1400" b="1" dirty="0">
              <a:latin typeface="Calibri (Body)"/>
            </a:endParaRPr>
          </a:p>
          <a:p>
            <a:pPr marL="457200" lvl="1" indent="0" algn="just">
              <a:buNone/>
            </a:pPr>
            <a:r>
              <a:rPr lang="en-US" sz="1400" dirty="0">
                <a:latin typeface="Calibri (Body)"/>
              </a:rPr>
              <a:t> e.g., inconsistency </a:t>
            </a:r>
          </a:p>
          <a:p>
            <a:pPr lvl="1" algn="just">
              <a:buFont typeface="Wingdings" panose="05000000000000000000" pitchFamily="2" charset="2"/>
              <a:buChar char="Ø"/>
            </a:pPr>
            <a:r>
              <a:rPr lang="en-US" sz="1400" b="1" dirty="0">
                <a:latin typeface="Calibri (Body)"/>
              </a:rPr>
              <a:t>modeling defects </a:t>
            </a:r>
          </a:p>
          <a:p>
            <a:pPr marL="457200" lvl="1" indent="0" algn="just">
              <a:buNone/>
            </a:pPr>
            <a:r>
              <a:rPr lang="en-US" sz="1400" dirty="0">
                <a:latin typeface="Calibri (Body)"/>
              </a:rPr>
              <a:t>statements that are not correct in the domain</a:t>
            </a:r>
            <a:endParaRPr lang="en-US" sz="1400" noProof="0" dirty="0">
              <a:latin typeface="+mn-lt"/>
            </a:endParaRPr>
          </a:p>
        </p:txBody>
      </p:sp>
      <p:sp>
        <p:nvSpPr>
          <p:cNvPr id="9" name="Slide Number Placeholder 4">
            <a:extLst>
              <a:ext uri="{FF2B5EF4-FFF2-40B4-BE49-F238E27FC236}">
                <a16:creationId xmlns:a16="http://schemas.microsoft.com/office/drawing/2014/main" id="{3847C14D-E53E-8C73-13FF-896C0A1CB030}"/>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noProof="0" smtClean="0">
                <a:solidFill>
                  <a:srgbClr val="50B4C8">
                    <a:alpha val="15000"/>
                  </a:srgbClr>
                </a:solidFill>
                <a:latin typeface="Calibri Light" panose="020F0302020204030204"/>
              </a:rPr>
              <a:pPr defTabSz="457200">
                <a:lnSpc>
                  <a:spcPct val="90000"/>
                </a:lnSpc>
                <a:spcAft>
                  <a:spcPts val="600"/>
                </a:spcAft>
              </a:pPr>
              <a:t>3</a:t>
            </a:fld>
            <a:endParaRPr lang="en-US" sz="18300" noProof="0" dirty="0">
              <a:solidFill>
                <a:srgbClr val="50B4C8">
                  <a:alpha val="15000"/>
                </a:srgbClr>
              </a:solidFill>
              <a:latin typeface="Calibri Light" panose="020F0302020204030204"/>
            </a:endParaRPr>
          </a:p>
        </p:txBody>
      </p:sp>
      <p:sp>
        <p:nvSpPr>
          <p:cNvPr id="12" name="TextBox 11">
            <a:extLst>
              <a:ext uri="{FF2B5EF4-FFF2-40B4-BE49-F238E27FC236}">
                <a16:creationId xmlns:a16="http://schemas.microsoft.com/office/drawing/2014/main" id="{00F5AAA7-99BB-5131-CEF1-35A82A1FA0E3}"/>
              </a:ext>
            </a:extLst>
          </p:cNvPr>
          <p:cNvSpPr txBox="1"/>
          <p:nvPr/>
        </p:nvSpPr>
        <p:spPr>
          <a:xfrm>
            <a:off x="482600" y="772951"/>
            <a:ext cx="10813740" cy="2677656"/>
          </a:xfrm>
          <a:prstGeom prst="rect">
            <a:avLst/>
          </a:prstGeom>
          <a:noFill/>
        </p:spPr>
        <p:txBody>
          <a:bodyPr wrap="square">
            <a:spAutoFit/>
          </a:bodyPr>
          <a:lstStyle/>
          <a:p>
            <a:pPr marL="342900" indent="-342900" algn="just">
              <a:buFont typeface="Arial" panose="020B0604020202020204" pitchFamily="34" charset="0"/>
              <a:buChar char="•"/>
            </a:pPr>
            <a:r>
              <a:rPr lang="en-US" sz="2400" dirty="0"/>
              <a:t>Knowledge graphs</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p:txBody>
      </p:sp>
      <p:pic>
        <p:nvPicPr>
          <p:cNvPr id="13" name="Picture 12" descr="A black text on a white background&#10;&#10;AI-generated content may be incorrect.">
            <a:extLst>
              <a:ext uri="{FF2B5EF4-FFF2-40B4-BE49-F238E27FC236}">
                <a16:creationId xmlns:a16="http://schemas.microsoft.com/office/drawing/2014/main" id="{22F1200D-8821-7BA3-0C6F-D8BF7AD60749}"/>
              </a:ext>
            </a:extLst>
          </p:cNvPr>
          <p:cNvPicPr>
            <a:picLocks noChangeAspect="1"/>
          </p:cNvPicPr>
          <p:nvPr/>
        </p:nvPicPr>
        <p:blipFill>
          <a:blip r:embed="rId4">
            <a:extLst>
              <a:ext uri="{28A0092B-C50C-407E-A947-70E740481C1C}">
                <a14:useLocalDpi xmlns:a14="http://schemas.microsoft.com/office/drawing/2010/main" val="0"/>
              </a:ext>
            </a:extLst>
          </a:blip>
          <a:srcRect l="8402" t="5816"/>
          <a:stretch>
            <a:fillRect/>
          </a:stretch>
        </p:blipFill>
        <p:spPr>
          <a:xfrm>
            <a:off x="1617058" y="1224684"/>
            <a:ext cx="1448430" cy="830941"/>
          </a:xfrm>
          <a:prstGeom prst="rect">
            <a:avLst/>
          </a:prstGeom>
        </p:spPr>
      </p:pic>
      <p:pic>
        <p:nvPicPr>
          <p:cNvPr id="14" name="Picture 13" descr="A logo with a bird and a bird&#10;&#10;AI-generated content may be incorrect.">
            <a:extLst>
              <a:ext uri="{FF2B5EF4-FFF2-40B4-BE49-F238E27FC236}">
                <a16:creationId xmlns:a16="http://schemas.microsoft.com/office/drawing/2014/main" id="{5A30FE63-AB94-03CE-F695-CB509B00416C}"/>
              </a:ext>
            </a:extLst>
          </p:cNvPr>
          <p:cNvPicPr>
            <a:picLocks noChangeAspect="1"/>
          </p:cNvPicPr>
          <p:nvPr/>
        </p:nvPicPr>
        <p:blipFill>
          <a:blip r:embed="rId5">
            <a:extLst>
              <a:ext uri="{28A0092B-C50C-407E-A947-70E740481C1C}">
                <a14:useLocalDpi xmlns:a14="http://schemas.microsoft.com/office/drawing/2010/main" val="0"/>
              </a:ext>
            </a:extLst>
          </a:blip>
          <a:srcRect l="6715" t="6610" r="8269"/>
          <a:stretch>
            <a:fillRect/>
          </a:stretch>
        </p:blipFill>
        <p:spPr>
          <a:xfrm>
            <a:off x="1517110" y="2192513"/>
            <a:ext cx="1565009" cy="962899"/>
          </a:xfrm>
          <a:prstGeom prst="rect">
            <a:avLst/>
          </a:prstGeom>
        </p:spPr>
      </p:pic>
      <p:sp>
        <p:nvSpPr>
          <p:cNvPr id="15" name="TextBox 14">
            <a:extLst>
              <a:ext uri="{FF2B5EF4-FFF2-40B4-BE49-F238E27FC236}">
                <a16:creationId xmlns:a16="http://schemas.microsoft.com/office/drawing/2014/main" id="{FEC71D7E-3D61-86FD-5C15-1D3F8F120D9F}"/>
              </a:ext>
            </a:extLst>
          </p:cNvPr>
          <p:cNvSpPr txBox="1"/>
          <p:nvPr/>
        </p:nvSpPr>
        <p:spPr>
          <a:xfrm>
            <a:off x="2758190" y="6213077"/>
            <a:ext cx="8134750" cy="461665"/>
          </a:xfrm>
          <a:prstGeom prst="rect">
            <a:avLst/>
          </a:prstGeom>
          <a:noFill/>
        </p:spPr>
        <p:txBody>
          <a:bodyPr wrap="square">
            <a:spAutoFit/>
          </a:bodyPr>
          <a:lstStyle/>
          <a:p>
            <a:r>
              <a:rPr lang="en-US" sz="1200" dirty="0"/>
              <a:t>Paulheim, Heiko. “Data-Driven Joint Debugging of the </a:t>
            </a:r>
            <a:r>
              <a:rPr lang="en-US" sz="1200" dirty="0" err="1"/>
              <a:t>DBpedia</a:t>
            </a:r>
            <a:r>
              <a:rPr lang="en-US" sz="1200" dirty="0"/>
              <a:t> Mappings and Ontology - Towards Addressing the Causes Instead of the Symptoms of Data Quality in </a:t>
            </a:r>
            <a:r>
              <a:rPr lang="en-US" sz="1200" dirty="0" err="1"/>
              <a:t>DBpedia</a:t>
            </a:r>
            <a:r>
              <a:rPr lang="en-US" sz="1200" dirty="0"/>
              <a:t>.” </a:t>
            </a:r>
            <a:r>
              <a:rPr lang="en-US" sz="1200" i="1" dirty="0"/>
              <a:t>Extended Semantic Web Conference</a:t>
            </a:r>
            <a:r>
              <a:rPr lang="en-US" sz="1200" dirty="0"/>
              <a:t> (2017).</a:t>
            </a:r>
            <a:endParaRPr lang="en-SE" sz="900" dirty="0"/>
          </a:p>
        </p:txBody>
      </p:sp>
    </p:spTree>
    <p:extLst>
      <p:ext uri="{BB962C8B-B14F-4D97-AF65-F5344CB8AC3E}">
        <p14:creationId xmlns:p14="http://schemas.microsoft.com/office/powerpoint/2010/main" val="2074038355"/>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E2271-9256-AEE1-742B-416BF28C95C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DACA8DC-560F-5355-07BA-3331302AC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1198F86-4B90-224D-5DD5-74FA4A46A9D0}"/>
              </a:ext>
            </a:extLst>
          </p:cNvPr>
          <p:cNvSpPr>
            <a:spLocks noGrp="1"/>
          </p:cNvSpPr>
          <p:nvPr>
            <p:ph type="body" sz="quarter" idx="13"/>
          </p:nvPr>
        </p:nvSpPr>
        <p:spPr>
          <a:xfrm>
            <a:off x="682262" y="1023353"/>
            <a:ext cx="10684238" cy="4811293"/>
          </a:xfrm>
        </p:spPr>
        <p:txBody>
          <a:bodyPr vert="horz" lIns="91440" tIns="45720" rIns="91440" bIns="45720" rtlCol="0">
            <a:normAutofit/>
          </a:bodyPr>
          <a:lstStyle/>
          <a:p>
            <a:pPr algn="just">
              <a:buFont typeface="Arial" panose="020B0604020202020204" pitchFamily="34" charset="0"/>
              <a:buChar char="•"/>
            </a:pPr>
            <a:r>
              <a:rPr lang="en-US" dirty="0">
                <a:latin typeface="Calibri (Body)"/>
              </a:rPr>
              <a:t> KGs may contain different types of defects. Using such defective KGs can lead to deriving incorrect statements or missing valid conclusions. </a:t>
            </a:r>
            <a:endParaRPr lang="en-US" b="0" i="0" dirty="0">
              <a:effectLst/>
              <a:latin typeface="Calibri (Body)"/>
              <a:cs typeface="+mn-cs"/>
            </a:endParaRPr>
          </a:p>
          <a:p>
            <a:pPr marL="0" indent="0" algn="just">
              <a:buNone/>
            </a:pPr>
            <a:endParaRPr lang="en-US" b="0" i="0" dirty="0">
              <a:effectLst/>
              <a:latin typeface="Calibri (Body)"/>
              <a:cs typeface="+mn-cs"/>
            </a:endParaRPr>
          </a:p>
          <a:p>
            <a:pPr algn="just"/>
            <a:endParaRPr lang="en-SE" dirty="0">
              <a:latin typeface="Calibri (Body)"/>
              <a:cs typeface="+mn-cs"/>
            </a:endParaRPr>
          </a:p>
          <a:p>
            <a:pPr algn="just"/>
            <a:endParaRPr lang="en-US" dirty="0">
              <a:latin typeface="Calibri (Body)"/>
              <a:cs typeface="+mn-cs"/>
            </a:endParaRPr>
          </a:p>
          <a:p>
            <a:pPr algn="just">
              <a:buFont typeface="Arial" panose="020B0604020202020204" pitchFamily="34" charset="0"/>
              <a:buChar char="•"/>
            </a:pPr>
            <a:r>
              <a:rPr lang="en-US" b="0" i="0" dirty="0">
                <a:effectLst/>
                <a:latin typeface="Calibri (Body)"/>
                <a:cs typeface="+mn-cs"/>
              </a:rPr>
              <a:t>The quality of knowledge graphs in terms of their correctness and completeness is crucial for developing high-quality semantically enabled applications.</a:t>
            </a:r>
          </a:p>
          <a:p>
            <a:pPr marL="0" indent="0" algn="just">
              <a:buNone/>
            </a:pPr>
            <a:endParaRPr lang="en-US" b="0" i="0" dirty="0">
              <a:effectLst/>
              <a:latin typeface="Calibri (Body)"/>
              <a:cs typeface="+mn-cs"/>
            </a:endParaRPr>
          </a:p>
        </p:txBody>
      </p:sp>
      <p:sp>
        <p:nvSpPr>
          <p:cNvPr id="5" name="Slide Number Placeholder 4">
            <a:extLst>
              <a:ext uri="{FF2B5EF4-FFF2-40B4-BE49-F238E27FC236}">
                <a16:creationId xmlns:a16="http://schemas.microsoft.com/office/drawing/2014/main" id="{957C35DE-2DBA-7BBF-A073-6C84A41876F3}"/>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4</a:t>
            </a:fld>
            <a:endParaRPr lang="en-US" sz="18300" b="0" kern="1200" dirty="0">
              <a:ln>
                <a:noFill/>
              </a:ln>
              <a:solidFill>
                <a:schemeClr val="accent1">
                  <a:alpha val="15000"/>
                </a:schemeClr>
              </a:solidFill>
              <a:latin typeface="+mj-lt"/>
              <a:ea typeface="+mn-ea"/>
              <a:cs typeface="+mn-cs"/>
            </a:endParaRPr>
          </a:p>
        </p:txBody>
      </p:sp>
      <p:sp>
        <p:nvSpPr>
          <p:cNvPr id="2" name="Title 1">
            <a:extLst>
              <a:ext uri="{FF2B5EF4-FFF2-40B4-BE49-F238E27FC236}">
                <a16:creationId xmlns:a16="http://schemas.microsoft.com/office/drawing/2014/main" id="{617F9A55-D123-7BD9-4732-D32918A8CF38}"/>
              </a:ext>
            </a:extLst>
          </p:cNvPr>
          <p:cNvSpPr>
            <a:spLocks noGrp="1"/>
          </p:cNvSpPr>
          <p:nvPr>
            <p:ph type="title"/>
          </p:nvPr>
        </p:nvSpPr>
        <p:spPr>
          <a:xfrm>
            <a:off x="199420" y="206815"/>
            <a:ext cx="2799472" cy="672577"/>
          </a:xfrm>
        </p:spPr>
        <p:txBody>
          <a:bodyPr vert="horz" lIns="91440" tIns="45720" rIns="91440" bIns="45720" rtlCol="0" anchor="b">
            <a:noAutofit/>
          </a:bodyPr>
          <a:lstStyle/>
          <a:p>
            <a:pPr algn="r"/>
            <a:r>
              <a:rPr kumimoji="0" lang="en-SE" b="0" i="0" u="none" strike="noStrike" kern="1200" cap="none" spc="0" normalizeH="0" baseline="0" noProof="0" dirty="0">
                <a:ln>
                  <a:noFill/>
                </a:ln>
                <a:solidFill>
                  <a:prstClr val="black"/>
                </a:solidFill>
                <a:effectLst/>
                <a:uLnTx/>
                <a:uFillTx/>
                <a:latin typeface="Calibri (Headings)"/>
              </a:rPr>
              <a:t>Background</a:t>
            </a:r>
            <a:endParaRPr lang="en-US" sz="4000" dirty="0">
              <a:latin typeface="Calibri (Headings)"/>
              <a:cs typeface="Calibri" panose="020F0502020204030204" pitchFamily="34" charset="0"/>
            </a:endParaRPr>
          </a:p>
        </p:txBody>
      </p:sp>
    </p:spTree>
    <p:extLst>
      <p:ext uri="{BB962C8B-B14F-4D97-AF65-F5344CB8AC3E}">
        <p14:creationId xmlns:p14="http://schemas.microsoft.com/office/powerpoint/2010/main" val="378879544"/>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6FE04-0A77-2059-6E0E-C8714C45D6D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D21FB61-BF3E-052E-1ADB-5F7DD730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94A2BE2-7E75-85A4-0E1D-445F2D447C4E}"/>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5</a:t>
            </a:fld>
            <a:endParaRPr lang="en-US" sz="18300" b="0" kern="1200" dirty="0">
              <a:ln>
                <a:noFill/>
              </a:ln>
              <a:solidFill>
                <a:schemeClr val="accent1">
                  <a:alpha val="15000"/>
                </a:schemeClr>
              </a:solidFill>
              <a:latin typeface="+mj-lt"/>
              <a:ea typeface="+mn-ea"/>
              <a:cs typeface="+mn-cs"/>
            </a:endParaRPr>
          </a:p>
        </p:txBody>
      </p:sp>
      <p:sp>
        <p:nvSpPr>
          <p:cNvPr id="7" name="Text Placeholder 2">
            <a:extLst>
              <a:ext uri="{FF2B5EF4-FFF2-40B4-BE49-F238E27FC236}">
                <a16:creationId xmlns:a16="http://schemas.microsoft.com/office/drawing/2014/main" id="{D88FD1A1-5DC0-3166-15A2-59523D416755}"/>
              </a:ext>
            </a:extLst>
          </p:cNvPr>
          <p:cNvSpPr txBox="1">
            <a:spLocks/>
          </p:cNvSpPr>
          <p:nvPr/>
        </p:nvSpPr>
        <p:spPr>
          <a:xfrm>
            <a:off x="631462" y="1234199"/>
            <a:ext cx="10662453" cy="463794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900"/>
              </a:spcBef>
              <a:buFont typeface="Arial" pitchFamily="34" charset="0"/>
              <a:buChar char=" "/>
              <a:defRPr sz="2400" b="0" i="0" kern="1200">
                <a:solidFill>
                  <a:schemeClr val="tx1">
                    <a:lumMod val="85000"/>
                    <a:lumOff val="15000"/>
                  </a:schemeClr>
                </a:solidFill>
                <a:latin typeface="Georgia"/>
                <a:ea typeface="+mn-ea"/>
                <a:cs typeface="Georgia"/>
              </a:defRPr>
            </a:lvl1pPr>
            <a:lvl2pPr marL="347472" indent="-342900" algn="l" defTabSz="914400" rtl="0" eaLnBrk="1" latinLnBrk="0" hangingPunct="1">
              <a:lnSpc>
                <a:spcPct val="85000"/>
              </a:lnSpc>
              <a:spcBef>
                <a:spcPts val="900"/>
              </a:spcBef>
              <a:buFont typeface="Arial" pitchFamily="34" charset="0"/>
              <a:buChar char=" "/>
              <a:defRPr sz="2400" b="0" i="0" kern="1200">
                <a:solidFill>
                  <a:schemeClr val="tx1">
                    <a:lumMod val="85000"/>
                    <a:lumOff val="15000"/>
                  </a:schemeClr>
                </a:solidFill>
                <a:latin typeface="Georgia"/>
                <a:ea typeface="+mn-ea"/>
                <a:cs typeface="Georgia"/>
              </a:defRPr>
            </a:lvl2pPr>
            <a:lvl3pPr marL="548640" indent="-548640" algn="l" defTabSz="914400" rtl="0" eaLnBrk="1" latinLnBrk="0" hangingPunct="1">
              <a:lnSpc>
                <a:spcPct val="85000"/>
              </a:lnSpc>
              <a:spcBef>
                <a:spcPts val="900"/>
              </a:spcBef>
              <a:buFont typeface="Arial" pitchFamily="34" charset="0"/>
              <a:buChar char=" "/>
              <a:defRPr sz="2400" b="0" i="0" kern="1200">
                <a:solidFill>
                  <a:schemeClr val="tx1">
                    <a:lumMod val="85000"/>
                    <a:lumOff val="15000"/>
                  </a:schemeClr>
                </a:solidFill>
                <a:latin typeface="Georgia"/>
                <a:ea typeface="+mn-ea"/>
                <a:cs typeface="Georgia"/>
              </a:defRPr>
            </a:lvl3pPr>
            <a:lvl4pPr marL="822960" indent="-822960" algn="l" defTabSz="914400" rtl="0" eaLnBrk="1" latinLnBrk="0" hangingPunct="1">
              <a:lnSpc>
                <a:spcPct val="85000"/>
              </a:lnSpc>
              <a:spcBef>
                <a:spcPts val="900"/>
              </a:spcBef>
              <a:buFont typeface="Arial" pitchFamily="34" charset="0"/>
              <a:buChar char=" "/>
              <a:defRPr sz="2400" b="0" i="0" kern="1200">
                <a:solidFill>
                  <a:schemeClr val="tx1">
                    <a:lumMod val="85000"/>
                    <a:lumOff val="15000"/>
                  </a:schemeClr>
                </a:solidFill>
                <a:latin typeface="Georgia"/>
                <a:ea typeface="+mn-ea"/>
                <a:cs typeface="Georgia"/>
              </a:defRPr>
            </a:lvl4pPr>
            <a:lvl5pPr marL="1097280" indent="-1097280" algn="l" defTabSz="914400" rtl="0" eaLnBrk="1" latinLnBrk="0" hangingPunct="1">
              <a:lnSpc>
                <a:spcPct val="85000"/>
              </a:lnSpc>
              <a:spcBef>
                <a:spcPts val="900"/>
              </a:spcBef>
              <a:buFont typeface="Arial" pitchFamily="34" charset="0"/>
              <a:buChar char=" "/>
              <a:defRPr sz="2400" b="0" i="0" kern="1200">
                <a:solidFill>
                  <a:schemeClr val="tx1">
                    <a:lumMod val="85000"/>
                    <a:lumOff val="15000"/>
                  </a:schemeClr>
                </a:solidFill>
                <a:latin typeface="Georgia"/>
                <a:ea typeface="+mn-ea"/>
                <a:cs typeface="Georgia"/>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just">
              <a:buFont typeface="Arial" pitchFamily="34" charset="0"/>
              <a:buNone/>
            </a:pPr>
            <a:r>
              <a:rPr lang="en-US" dirty="0">
                <a:latin typeface="Calibri (Body)"/>
                <a:cs typeface="+mn-cs"/>
              </a:rPr>
              <a:t>Dealing with defects has different steps</a:t>
            </a:r>
            <a:r>
              <a:rPr lang="sv-SE" dirty="0">
                <a:latin typeface="Calibri (Body)"/>
                <a:cs typeface="+mn-cs"/>
              </a:rPr>
              <a:t>:</a:t>
            </a:r>
          </a:p>
          <a:p>
            <a:pPr algn="just">
              <a:buFont typeface="Wingdings" panose="05000000000000000000" pitchFamily="2" charset="2"/>
              <a:buChar char="Ø"/>
            </a:pPr>
            <a:r>
              <a:rPr lang="en-US" dirty="0">
                <a:latin typeface="Calibri (Body)"/>
                <a:cs typeface="+mn-cs"/>
              </a:rPr>
              <a:t>Detection: finding the defects</a:t>
            </a:r>
          </a:p>
          <a:p>
            <a:pPr algn="just">
              <a:buFont typeface="Wingdings" panose="05000000000000000000" pitchFamily="2" charset="2"/>
              <a:buChar char="Ø"/>
            </a:pPr>
            <a:r>
              <a:rPr lang="en-US" dirty="0">
                <a:latin typeface="Calibri (Body)"/>
                <a:cs typeface="+mn-cs"/>
              </a:rPr>
              <a:t>Localization: finding where the defects are</a:t>
            </a:r>
          </a:p>
          <a:p>
            <a:pPr algn="just">
              <a:buFont typeface="Wingdings" panose="05000000000000000000" pitchFamily="2" charset="2"/>
              <a:buChar char="Ø"/>
            </a:pPr>
            <a:r>
              <a:rPr lang="en-US" dirty="0">
                <a:latin typeface="Calibri (Body)"/>
                <a:cs typeface="+mn-cs"/>
              </a:rPr>
              <a:t>Repair</a:t>
            </a:r>
          </a:p>
          <a:p>
            <a:pPr marL="0" indent="0" algn="just">
              <a:buFont typeface="Arial" pitchFamily="34" charset="0"/>
              <a:buNone/>
            </a:pPr>
            <a:endParaRPr lang="en-US" dirty="0">
              <a:latin typeface="Calibri (Body)"/>
              <a:cs typeface="+mn-cs"/>
            </a:endParaRPr>
          </a:p>
          <a:p>
            <a:pPr algn="just">
              <a:buFont typeface="Wingdings" panose="05000000000000000000" pitchFamily="2" charset="2"/>
              <a:buChar char="ü"/>
            </a:pPr>
            <a:r>
              <a:rPr lang="en-US" dirty="0">
                <a:solidFill>
                  <a:schemeClr val="bg2">
                    <a:lumMod val="25000"/>
                  </a:schemeClr>
                </a:solidFill>
                <a:latin typeface="Calibri (Body)"/>
                <a:cs typeface="+mn-cs"/>
              </a:rPr>
              <a:t>removes incorrect information</a:t>
            </a:r>
            <a:endParaRPr lang="en-US" dirty="0">
              <a:latin typeface="Calibri (Body)"/>
              <a:cs typeface="+mn-cs"/>
            </a:endParaRPr>
          </a:p>
          <a:p>
            <a:pPr algn="just">
              <a:buFont typeface="Wingdings" panose="05000000000000000000" pitchFamily="2" charset="2"/>
              <a:buChar char="q"/>
            </a:pPr>
            <a:r>
              <a:rPr lang="en-US" dirty="0">
                <a:solidFill>
                  <a:srgbClr val="C00000"/>
                </a:solidFill>
                <a:latin typeface="Calibri (Body)"/>
                <a:cs typeface="+mn-cs"/>
              </a:rPr>
              <a:t>removes correct information as well</a:t>
            </a:r>
          </a:p>
          <a:p>
            <a:pPr algn="just">
              <a:buFont typeface="Wingdings" panose="05000000000000000000" pitchFamily="2" charset="2"/>
              <a:buChar char="q"/>
            </a:pPr>
            <a:endParaRPr lang="en-SE" dirty="0">
              <a:solidFill>
                <a:srgbClr val="C00000"/>
              </a:solidFill>
              <a:latin typeface="Calibri (Body)"/>
              <a:cs typeface="+mn-cs"/>
            </a:endParaRPr>
          </a:p>
          <a:p>
            <a:pPr marL="0" indent="0"/>
            <a:endParaRPr lang="en-US" sz="2200" dirty="0">
              <a:latin typeface="+mn-lt"/>
              <a:cs typeface="+mn-cs"/>
            </a:endParaRPr>
          </a:p>
        </p:txBody>
      </p:sp>
      <p:sp>
        <p:nvSpPr>
          <p:cNvPr id="8" name="Slide Number Placeholder 4">
            <a:extLst>
              <a:ext uri="{FF2B5EF4-FFF2-40B4-BE49-F238E27FC236}">
                <a16:creationId xmlns:a16="http://schemas.microsoft.com/office/drawing/2014/main" id="{2AB7DDB7-07BD-E9BB-DA16-17053D212F03}"/>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smtClean="0">
                <a:solidFill>
                  <a:schemeClr val="accent1">
                    <a:alpha val="15000"/>
                  </a:schemeClr>
                </a:solidFill>
              </a:rPr>
              <a:pPr defTabSz="457200">
                <a:lnSpc>
                  <a:spcPct val="90000"/>
                </a:lnSpc>
                <a:spcAft>
                  <a:spcPts val="600"/>
                </a:spcAft>
              </a:pPr>
              <a:t>5</a:t>
            </a:fld>
            <a:endParaRPr lang="en-US" sz="18300" dirty="0">
              <a:solidFill>
                <a:schemeClr val="accent1">
                  <a:alpha val="15000"/>
                </a:schemeClr>
              </a:solidFill>
            </a:endParaRPr>
          </a:p>
        </p:txBody>
      </p:sp>
      <p:sp>
        <p:nvSpPr>
          <p:cNvPr id="9" name="Title 1">
            <a:extLst>
              <a:ext uri="{FF2B5EF4-FFF2-40B4-BE49-F238E27FC236}">
                <a16:creationId xmlns:a16="http://schemas.microsoft.com/office/drawing/2014/main" id="{4596FBEE-4DD8-4853-D9A4-058AC8DA1FA1}"/>
              </a:ext>
            </a:extLst>
          </p:cNvPr>
          <p:cNvSpPr txBox="1">
            <a:spLocks/>
          </p:cNvSpPr>
          <p:nvPr/>
        </p:nvSpPr>
        <p:spPr>
          <a:xfrm>
            <a:off x="199420" y="206815"/>
            <a:ext cx="2799472" cy="67257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kern="1200" spc="-120" baseline="0">
                <a:solidFill>
                  <a:schemeClr val="accent1"/>
                </a:solidFill>
                <a:latin typeface="+mn-lt"/>
                <a:ea typeface="+mj-ea"/>
                <a:cs typeface="+mj-cs"/>
              </a:defRPr>
            </a:lvl1pPr>
          </a:lstStyle>
          <a:p>
            <a:pPr algn="r"/>
            <a:r>
              <a:rPr lang="en-SE" spc="0" dirty="0">
                <a:solidFill>
                  <a:prstClr val="black"/>
                </a:solidFill>
                <a:latin typeface="Calibri (Headings)"/>
              </a:rPr>
              <a:t>Background</a:t>
            </a:r>
            <a:endParaRPr lang="en-US" sz="4000" dirty="0">
              <a:latin typeface="Calibri (Headings)"/>
              <a:cs typeface="Calibri" panose="020F0502020204030204" pitchFamily="34" charset="0"/>
            </a:endParaRPr>
          </a:p>
        </p:txBody>
      </p:sp>
      <p:sp>
        <p:nvSpPr>
          <p:cNvPr id="11" name="Oval 10">
            <a:extLst>
              <a:ext uri="{FF2B5EF4-FFF2-40B4-BE49-F238E27FC236}">
                <a16:creationId xmlns:a16="http://schemas.microsoft.com/office/drawing/2014/main" id="{319A92BD-0EB2-9DBA-C919-974F5A85E5D5}"/>
              </a:ext>
            </a:extLst>
          </p:cNvPr>
          <p:cNvSpPr/>
          <p:nvPr/>
        </p:nvSpPr>
        <p:spPr>
          <a:xfrm>
            <a:off x="8370457" y="5437805"/>
            <a:ext cx="1776626" cy="4343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Tutorial</a:t>
            </a:r>
            <a:endParaRPr lang="en-SE" dirty="0"/>
          </a:p>
        </p:txBody>
      </p:sp>
      <p:sp>
        <p:nvSpPr>
          <p:cNvPr id="12" name="Oval 11">
            <a:extLst>
              <a:ext uri="{FF2B5EF4-FFF2-40B4-BE49-F238E27FC236}">
                <a16:creationId xmlns:a16="http://schemas.microsoft.com/office/drawing/2014/main" id="{7E5E6807-85AA-F3E6-BBF7-D9273F118287}"/>
              </a:ext>
            </a:extLst>
          </p:cNvPr>
          <p:cNvSpPr/>
          <p:nvPr/>
        </p:nvSpPr>
        <p:spPr>
          <a:xfrm>
            <a:off x="7204615" y="4451950"/>
            <a:ext cx="1776626" cy="4343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Conference</a:t>
            </a:r>
            <a:endParaRPr lang="en-SE" dirty="0"/>
          </a:p>
        </p:txBody>
      </p:sp>
      <p:cxnSp>
        <p:nvCxnSpPr>
          <p:cNvPr id="13" name="Straight Arrow Connector 12">
            <a:extLst>
              <a:ext uri="{FF2B5EF4-FFF2-40B4-BE49-F238E27FC236}">
                <a16:creationId xmlns:a16="http://schemas.microsoft.com/office/drawing/2014/main" id="{885AE041-9A5F-ED5C-5973-9904E98900CF}"/>
              </a:ext>
            </a:extLst>
          </p:cNvPr>
          <p:cNvCxnSpPr>
            <a:cxnSpLocks/>
            <a:stCxn id="11" idx="0"/>
          </p:cNvCxnSpPr>
          <p:nvPr/>
        </p:nvCxnSpPr>
        <p:spPr>
          <a:xfrm flipH="1" flipV="1">
            <a:off x="8222904" y="4896785"/>
            <a:ext cx="1035866" cy="5410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A788191-06FA-6275-305F-01F268D45A17}"/>
              </a:ext>
            </a:extLst>
          </p:cNvPr>
          <p:cNvSpPr/>
          <p:nvPr/>
        </p:nvSpPr>
        <p:spPr>
          <a:xfrm>
            <a:off x="8545735" y="3516644"/>
            <a:ext cx="2339340" cy="4343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Scientific_Event</a:t>
            </a:r>
            <a:endParaRPr lang="en-SE" dirty="0"/>
          </a:p>
        </p:txBody>
      </p:sp>
      <p:cxnSp>
        <p:nvCxnSpPr>
          <p:cNvPr id="15" name="Straight Arrow Connector 14">
            <a:extLst>
              <a:ext uri="{FF2B5EF4-FFF2-40B4-BE49-F238E27FC236}">
                <a16:creationId xmlns:a16="http://schemas.microsoft.com/office/drawing/2014/main" id="{E83F0F27-6194-8DC1-5552-A56177826471}"/>
              </a:ext>
            </a:extLst>
          </p:cNvPr>
          <p:cNvCxnSpPr>
            <a:cxnSpLocks/>
            <a:stCxn id="12" idx="0"/>
            <a:endCxn id="14" idx="4"/>
          </p:cNvCxnSpPr>
          <p:nvPr/>
        </p:nvCxnSpPr>
        <p:spPr>
          <a:xfrm flipV="1">
            <a:off x="8092928" y="3950984"/>
            <a:ext cx="1622477" cy="50096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BB9BE781-29CE-F10C-F57D-CBD34DC313A0}"/>
              </a:ext>
            </a:extLst>
          </p:cNvPr>
          <p:cNvCxnSpPr>
            <a:cxnSpLocks/>
            <a:endCxn id="14" idx="4"/>
          </p:cNvCxnSpPr>
          <p:nvPr/>
        </p:nvCxnSpPr>
        <p:spPr>
          <a:xfrm flipV="1">
            <a:off x="9258770" y="3950984"/>
            <a:ext cx="456635" cy="1436272"/>
          </a:xfrm>
          <a:prstGeom prst="straightConnector1">
            <a:avLst/>
          </a:prstGeom>
          <a:ln w="38100">
            <a:prstDash val="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24648279"/>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7">
                                            <p:txEl>
                                              <p:pRg st="3" end="3"/>
                                            </p:txEl>
                                          </p:spTgt>
                                        </p:tgtEl>
                                        <p:attrNameLst>
                                          <p:attrName>style.color</p:attrName>
                                        </p:attrNameLst>
                                      </p:cBhvr>
                                      <p:to>
                                        <a:schemeClr val="accent2"/>
                                      </p:to>
                                    </p:animClr>
                                    <p:animClr clrSpc="rgb" dir="cw">
                                      <p:cBhvr>
                                        <p:cTn id="15" dur="500" fill="hold"/>
                                        <p:tgtEl>
                                          <p:spTgt spid="7">
                                            <p:txEl>
                                              <p:pRg st="3" end="3"/>
                                            </p:txEl>
                                          </p:spTgt>
                                        </p:tgtEl>
                                        <p:attrNameLst>
                                          <p:attrName>fillcolor</p:attrName>
                                        </p:attrNameLst>
                                      </p:cBhvr>
                                      <p:to>
                                        <a:schemeClr val="accent2"/>
                                      </p:to>
                                    </p:animClr>
                                    <p:set>
                                      <p:cBhvr>
                                        <p:cTn id="16" dur="500" fill="hold"/>
                                        <p:tgtEl>
                                          <p:spTgt spid="7">
                                            <p:txEl>
                                              <p:pRg st="3" end="3"/>
                                            </p:txEl>
                                          </p:spTgt>
                                        </p:tgtEl>
                                        <p:attrNameLst>
                                          <p:attrName>fill.type</p:attrName>
                                        </p:attrNameLst>
                                      </p:cBhvr>
                                      <p:to>
                                        <p:strVal val="solid"/>
                                      </p:to>
                                    </p:set>
                                    <p:set>
                                      <p:cBhvr>
                                        <p:cTn id="17" dur="500" fill="hold"/>
                                        <p:tgtEl>
                                          <p:spTgt spid="7">
                                            <p:txEl>
                                              <p:pRg st="3" end="3"/>
                                            </p:txEl>
                                          </p:spTgt>
                                        </p:tgtEl>
                                        <p:attrNameLst>
                                          <p:attrName>fill.on</p:attrName>
                                        </p:attrNameLst>
                                      </p:cBhvr>
                                      <p:to>
                                        <p:strVal val="true"/>
                                      </p:to>
                                    </p:set>
                                  </p:childTnLst>
                                </p:cTn>
                              </p:par>
                              <p:par>
                                <p:cTn id="18" presetID="1"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DC42C-EA2C-3465-500F-FF8D315488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6D01BC-5E26-F017-3334-AA57CE5BC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F3EBF7-107A-8FDB-BFA3-09D4F8CE31CF}"/>
              </a:ext>
            </a:extLst>
          </p:cNvPr>
          <p:cNvSpPr>
            <a:spLocks noGrp="1"/>
          </p:cNvSpPr>
          <p:nvPr>
            <p:ph type="body" sz="quarter" idx="13"/>
          </p:nvPr>
        </p:nvSpPr>
        <p:spPr>
          <a:xfrm>
            <a:off x="684802" y="1025247"/>
            <a:ext cx="11019518" cy="4420058"/>
          </a:xfrm>
        </p:spPr>
        <p:txBody>
          <a:bodyPr vert="horz" lIns="91440" tIns="45720" rIns="91440" bIns="45720" rtlCol="0">
            <a:normAutofit/>
          </a:bodyPr>
          <a:lstStyle/>
          <a:p>
            <a:pPr marL="0" indent="0" algn="just">
              <a:buNone/>
            </a:pPr>
            <a:endParaRPr lang="en-US" dirty="0">
              <a:latin typeface="Calibri (Body)"/>
            </a:endParaRPr>
          </a:p>
          <a:p>
            <a:pPr algn="just">
              <a:buFont typeface="Arial" panose="020B0604020202020204" pitchFamily="34" charset="0"/>
              <a:buChar char="•"/>
            </a:pPr>
            <a:r>
              <a:rPr lang="en-US" dirty="0">
                <a:latin typeface="Calibri (Body)"/>
              </a:rPr>
              <a:t>Preserve correct knowledge as much as possible to alleviate the negative effects of removing incorrect knowledge when repairing.</a:t>
            </a: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r>
              <a:rPr lang="en-US" dirty="0">
                <a:latin typeface="Calibri (Body)"/>
              </a:rPr>
              <a:t>Add missing correct knowledge in a more advanced way than just adding this missing  knowledge.</a:t>
            </a: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marL="0" indent="0" algn="just">
              <a:buNone/>
            </a:pPr>
            <a:endParaRPr lang="en-US" b="0" i="0" dirty="0">
              <a:effectLst/>
              <a:latin typeface="Calibri (Body)"/>
              <a:cs typeface="+mn-cs"/>
            </a:endParaRPr>
          </a:p>
          <a:p>
            <a:pPr algn="just"/>
            <a:endParaRPr lang="en-SE" dirty="0">
              <a:latin typeface="Calibri (Body)"/>
              <a:cs typeface="+mn-cs"/>
            </a:endParaRPr>
          </a:p>
        </p:txBody>
      </p:sp>
      <p:sp>
        <p:nvSpPr>
          <p:cNvPr id="5" name="Slide Number Placeholder 4">
            <a:extLst>
              <a:ext uri="{FF2B5EF4-FFF2-40B4-BE49-F238E27FC236}">
                <a16:creationId xmlns:a16="http://schemas.microsoft.com/office/drawing/2014/main" id="{0AFDF9A6-47BE-D11C-FE9F-868AAE52E10A}"/>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6</a:t>
            </a:fld>
            <a:endParaRPr lang="en-US" sz="18300" b="0" kern="1200" dirty="0">
              <a:ln>
                <a:noFill/>
              </a:ln>
              <a:solidFill>
                <a:schemeClr val="accent1">
                  <a:alpha val="15000"/>
                </a:schemeClr>
              </a:solidFill>
              <a:latin typeface="+mj-lt"/>
              <a:ea typeface="+mn-ea"/>
              <a:cs typeface="+mn-cs"/>
            </a:endParaRPr>
          </a:p>
        </p:txBody>
      </p:sp>
      <p:sp>
        <p:nvSpPr>
          <p:cNvPr id="9" name="Title 1">
            <a:extLst>
              <a:ext uri="{FF2B5EF4-FFF2-40B4-BE49-F238E27FC236}">
                <a16:creationId xmlns:a16="http://schemas.microsoft.com/office/drawing/2014/main" id="{2FF6C2A8-4F80-3D60-A217-C51373198C71}"/>
              </a:ext>
            </a:extLst>
          </p:cNvPr>
          <p:cNvSpPr txBox="1">
            <a:spLocks/>
          </p:cNvSpPr>
          <p:nvPr/>
        </p:nvSpPr>
        <p:spPr>
          <a:xfrm>
            <a:off x="272563" y="176335"/>
            <a:ext cx="2799472" cy="67257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kern="1200" spc="-120" baseline="0">
                <a:solidFill>
                  <a:schemeClr val="accent1"/>
                </a:solidFill>
                <a:latin typeface="+mn-lt"/>
                <a:ea typeface="+mj-ea"/>
                <a:cs typeface="+mj-cs"/>
              </a:defRPr>
            </a:lvl1pPr>
          </a:lstStyle>
          <a:p>
            <a:pPr algn="r"/>
            <a:r>
              <a:rPr lang="sv-SE" spc="0" dirty="0">
                <a:solidFill>
                  <a:prstClr val="black"/>
                </a:solidFill>
                <a:latin typeface="Calibri (Headings)"/>
              </a:rPr>
              <a:t>Motivation</a:t>
            </a:r>
            <a:endParaRPr lang="en-US" sz="4000" dirty="0">
              <a:latin typeface="Calibri (Headings)"/>
              <a:cs typeface="Calibri" panose="020F0502020204030204" pitchFamily="34" charset="0"/>
            </a:endParaRPr>
          </a:p>
        </p:txBody>
      </p:sp>
    </p:spTree>
    <p:extLst>
      <p:ext uri="{BB962C8B-B14F-4D97-AF65-F5344CB8AC3E}">
        <p14:creationId xmlns:p14="http://schemas.microsoft.com/office/powerpoint/2010/main" val="2063980755"/>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C509A-9146-85A8-9AE4-08C8CC5D794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B0360DA-BE01-DB3F-09D4-976A1450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B1A549A-13B0-D7DE-B396-1E8377BEBAFC}"/>
              </a:ext>
            </a:extLst>
          </p:cNvPr>
          <p:cNvSpPr>
            <a:spLocks noGrp="1"/>
          </p:cNvSpPr>
          <p:nvPr>
            <p:ph type="body" sz="quarter" idx="13"/>
          </p:nvPr>
        </p:nvSpPr>
        <p:spPr>
          <a:xfrm>
            <a:off x="571600" y="706045"/>
            <a:ext cx="10684238" cy="4811293"/>
          </a:xfrm>
        </p:spPr>
        <p:txBody>
          <a:bodyPr vert="horz" lIns="91440" tIns="45720" rIns="91440" bIns="45720" rtlCol="0">
            <a:normAutofit/>
          </a:bodyPr>
          <a:lstStyle/>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algn="just">
              <a:buFont typeface="Arial" panose="020B0604020202020204" pitchFamily="34" charset="0"/>
              <a:buChar char="•"/>
            </a:pPr>
            <a:endParaRPr lang="en-US" dirty="0">
              <a:latin typeface="Calibri (Body)"/>
            </a:endParaRPr>
          </a:p>
          <a:p>
            <a:pPr marL="0" indent="0" algn="just">
              <a:buNone/>
            </a:pPr>
            <a:endParaRPr lang="en-US" b="0" i="0" dirty="0">
              <a:effectLst/>
              <a:latin typeface="Calibri (Body)"/>
              <a:cs typeface="+mn-cs"/>
            </a:endParaRPr>
          </a:p>
          <a:p>
            <a:pPr algn="just"/>
            <a:endParaRPr lang="en-SE" dirty="0">
              <a:latin typeface="Calibri (Body)"/>
              <a:cs typeface="+mn-cs"/>
            </a:endParaRPr>
          </a:p>
        </p:txBody>
      </p:sp>
      <p:sp>
        <p:nvSpPr>
          <p:cNvPr id="5" name="Slide Number Placeholder 4">
            <a:extLst>
              <a:ext uri="{FF2B5EF4-FFF2-40B4-BE49-F238E27FC236}">
                <a16:creationId xmlns:a16="http://schemas.microsoft.com/office/drawing/2014/main" id="{1C197124-AD28-91D9-B3AF-31380C722C98}"/>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7</a:t>
            </a:fld>
            <a:endParaRPr lang="en-US" sz="18300" b="0" kern="1200" dirty="0">
              <a:ln>
                <a:noFill/>
              </a:ln>
              <a:solidFill>
                <a:schemeClr val="accent1">
                  <a:alpha val="15000"/>
                </a:schemeClr>
              </a:solidFill>
              <a:latin typeface="+mj-lt"/>
              <a:ea typeface="+mn-ea"/>
              <a:cs typeface="+mn-cs"/>
            </a:endParaRPr>
          </a:p>
        </p:txBody>
      </p:sp>
      <p:sp>
        <p:nvSpPr>
          <p:cNvPr id="4" name="Title 1">
            <a:extLst>
              <a:ext uri="{FF2B5EF4-FFF2-40B4-BE49-F238E27FC236}">
                <a16:creationId xmlns:a16="http://schemas.microsoft.com/office/drawing/2014/main" id="{0498C073-7BEE-108F-25DF-C8FC9AC177AC}"/>
              </a:ext>
            </a:extLst>
          </p:cNvPr>
          <p:cNvSpPr txBox="1">
            <a:spLocks/>
          </p:cNvSpPr>
          <p:nvPr/>
        </p:nvSpPr>
        <p:spPr>
          <a:xfrm>
            <a:off x="526266" y="41169"/>
            <a:ext cx="10316784" cy="831131"/>
          </a:xfrm>
          <a:prstGeom prst="rect">
            <a:avLst/>
          </a:prstGeom>
        </p:spPr>
        <p:txBody>
          <a:bodyPr vert="horz">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err="1">
                <a:ln>
                  <a:noFill/>
                </a:ln>
                <a:solidFill>
                  <a:sysClr val="windowText" lastClr="000000"/>
                </a:solidFill>
                <a:effectLst/>
                <a:uLnTx/>
                <a:uFillTx/>
                <a:latin typeface="Calibri" panose="020F0502020204030204"/>
                <a:ea typeface="+mj-ea"/>
                <a:cs typeface="+mj-cs"/>
              </a:rPr>
              <a:t>Preference</a:t>
            </a:r>
            <a:r>
              <a:rPr kumimoji="0" lang="sv-SE" sz="36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 relations  </a:t>
            </a:r>
          </a:p>
        </p:txBody>
      </p:sp>
      <p:sp>
        <p:nvSpPr>
          <p:cNvPr id="6" name="TextBox 5">
            <a:extLst>
              <a:ext uri="{FF2B5EF4-FFF2-40B4-BE49-F238E27FC236}">
                <a16:creationId xmlns:a16="http://schemas.microsoft.com/office/drawing/2014/main" id="{CFFEA46B-0968-6A2F-D203-28E5455217FF}"/>
              </a:ext>
            </a:extLst>
          </p:cNvPr>
          <p:cNvSpPr txBox="1"/>
          <p:nvPr/>
        </p:nvSpPr>
        <p:spPr>
          <a:xfrm>
            <a:off x="936162" y="1029344"/>
            <a:ext cx="7177940" cy="1015663"/>
          </a:xfrm>
          <a:prstGeom prst="rect">
            <a:avLst/>
          </a:prstGeom>
          <a:noFill/>
        </p:spPr>
        <p:txBody>
          <a:bodyPr wrap="square">
            <a:spAutoFit/>
          </a:bodyPr>
          <a:lstStyle/>
          <a:p>
            <a:pPr marL="0" indent="0">
              <a:buFont typeface="Arial" panose="020B0604020202020204" pitchFamily="34" charset="0"/>
              <a:buNone/>
            </a:pPr>
            <a:r>
              <a:rPr lang="en-US" sz="2000" i="1" dirty="0">
                <a:solidFill>
                  <a:prstClr val="black"/>
                </a:solidFill>
                <a:latin typeface="Times New Roman" panose="02020603050405020304" pitchFamily="18" charset="0"/>
                <a:cs typeface="Times New Roman" panose="02020603050405020304" pitchFamily="18" charset="0"/>
              </a:rPr>
              <a:t>Definition 2. KB K</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lang="en-SE" sz="1050" i="1" dirty="0">
                <a:solidFill>
                  <a:prstClr val="black"/>
                </a:solidFill>
                <a:latin typeface="Times New Roman" panose="02020603050405020304" pitchFamily="18" charset="0"/>
                <a:cs typeface="Times New Roman" panose="02020603050405020304" pitchFamily="18" charset="0"/>
              </a:rPr>
              <a:t> </a:t>
            </a:r>
            <a:r>
              <a:rPr lang="en-US" sz="1050" i="1" dirty="0">
                <a:solidFill>
                  <a:prstClr val="black"/>
                </a:solidFill>
                <a:latin typeface="Times New Roman" panose="02020603050405020304" pitchFamily="18" charset="0"/>
                <a:cs typeface="Times New Roman" panose="02020603050405020304" pitchFamily="18" charset="0"/>
              </a:rPr>
              <a:t>  </a:t>
            </a:r>
            <a:r>
              <a:rPr lang="sv-SE" sz="2000" dirty="0">
                <a:latin typeface="Times New Roman" panose="02020603050405020304" pitchFamily="18" charset="0"/>
                <a:cs typeface="Times New Roman" panose="02020603050405020304" pitchFamily="18" charset="0"/>
              </a:rPr>
              <a:t>is</a:t>
            </a:r>
            <a:r>
              <a:rPr lang="en-SE" sz="2000" dirty="0">
                <a:latin typeface="Times New Roman" panose="02020603050405020304" pitchFamily="18" charset="0"/>
                <a:cs typeface="Times New Roman" panose="02020603050405020304" pitchFamily="18" charset="0"/>
              </a:rPr>
              <a:t> </a:t>
            </a:r>
            <a:r>
              <a:rPr lang="sv-SE" sz="2000" dirty="0" err="1">
                <a:solidFill>
                  <a:schemeClr val="accent1"/>
                </a:solidFill>
                <a:latin typeface="Times New Roman" panose="02020603050405020304" pitchFamily="18" charset="0"/>
                <a:cs typeface="Times New Roman" panose="02020603050405020304" pitchFamily="18" charset="0"/>
              </a:rPr>
              <a:t>more</a:t>
            </a:r>
            <a:r>
              <a:rPr lang="sv-SE" sz="2000" dirty="0">
                <a:solidFill>
                  <a:schemeClr val="accent1"/>
                </a:solidFill>
                <a:latin typeface="Times New Roman" panose="02020603050405020304" pitchFamily="18" charset="0"/>
                <a:cs typeface="Times New Roman" panose="02020603050405020304" pitchFamily="18" charset="0"/>
              </a:rPr>
              <a:t> </a:t>
            </a:r>
            <a:r>
              <a:rPr lang="sv-SE" sz="2000" dirty="0" err="1">
                <a:solidFill>
                  <a:schemeClr val="accent1"/>
                </a:solidFill>
                <a:latin typeface="Times New Roman" panose="02020603050405020304" pitchFamily="18" charset="0"/>
                <a:cs typeface="Times New Roman" panose="02020603050405020304" pitchFamily="18" charset="0"/>
              </a:rPr>
              <a:t>complete</a:t>
            </a:r>
            <a:r>
              <a:rPr lang="en-SE" sz="2000" dirty="0">
                <a:solidFill>
                  <a:schemeClr val="accent1"/>
                </a:solidFill>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than</a:t>
            </a:r>
            <a:r>
              <a:rPr lang="en-SE"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KB K</a:t>
            </a:r>
            <a:r>
              <a:rPr lang="en-US" sz="1200" i="1" dirty="0">
                <a:latin typeface="Times New Roman" panose="02020603050405020304" pitchFamily="18" charset="0"/>
                <a:cs typeface="Times New Roman" panose="02020603050405020304" pitchFamily="18" charset="0"/>
              </a:rPr>
              <a:t>2</a:t>
            </a:r>
            <a:r>
              <a:rPr lang="en-SE" sz="1200" i="1" dirty="0">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iff</a:t>
            </a:r>
            <a:endParaRPr lang="en-S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all correct knowledge in </a:t>
            </a:r>
            <a:r>
              <a:rPr lang="en-US" sz="2000" i="1" dirty="0">
                <a:latin typeface="Times New Roman" panose="02020603050405020304" pitchFamily="18" charset="0"/>
                <a:cs typeface="Times New Roman" panose="02020603050405020304" pitchFamily="18" charset="0"/>
              </a:rPr>
              <a:t>K</a:t>
            </a:r>
            <a:r>
              <a:rPr lang="en-US" sz="1200" i="1" dirty="0">
                <a:latin typeface="Times New Roman" panose="02020603050405020304" pitchFamily="18" charset="0"/>
                <a:cs typeface="Times New Roman" panose="02020603050405020304" pitchFamily="18" charset="0"/>
              </a:rPr>
              <a:t>2</a:t>
            </a:r>
            <a:r>
              <a:rPr lang="en-SE" sz="2000" dirty="0">
                <a:latin typeface="Times New Roman" panose="02020603050405020304" pitchFamily="18" charset="0"/>
                <a:cs typeface="Times New Roman" panose="02020603050405020304" pitchFamily="18" charset="0"/>
              </a:rPr>
              <a:t> can also be derived in </a:t>
            </a:r>
            <a:r>
              <a:rPr lang="en-US" sz="2000" i="1" dirty="0">
                <a:solidFill>
                  <a:prstClr val="black"/>
                </a:solidFill>
                <a:latin typeface="Times New Roman" panose="02020603050405020304" pitchFamily="18" charset="0"/>
                <a:cs typeface="Times New Roman" panose="02020603050405020304" pitchFamily="18" charset="0"/>
              </a:rPr>
              <a:t>K</a:t>
            </a:r>
            <a:r>
              <a:rPr lang="en-US" sz="1050" i="1" dirty="0">
                <a:solidFill>
                  <a:prstClr val="black"/>
                </a:solidFill>
                <a:latin typeface="Times New Roman" panose="02020603050405020304" pitchFamily="18" charset="0"/>
                <a:cs typeface="Times New Roman" panose="02020603050405020304" pitchFamily="18" charset="0"/>
              </a:rPr>
              <a:t>1</a:t>
            </a:r>
            <a:r>
              <a:rPr lang="en-SE" sz="2000" dirty="0">
                <a:latin typeface="Times New Roman" panose="02020603050405020304" pitchFamily="18" charset="0"/>
                <a:cs typeface="Times New Roman" panose="02020603050405020304" pitchFamily="18" charset="0"/>
              </a:rPr>
              <a:t>.</a:t>
            </a: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there is correct knowledge in </a:t>
            </a:r>
            <a:r>
              <a:rPr lang="en-US" sz="2000" i="1" dirty="0">
                <a:solidFill>
                  <a:prstClr val="black"/>
                </a:solidFill>
                <a:latin typeface="Times New Roman" panose="02020603050405020304" pitchFamily="18" charset="0"/>
                <a:cs typeface="Times New Roman" panose="02020603050405020304" pitchFamily="18" charset="0"/>
              </a:rPr>
              <a:t>K</a:t>
            </a:r>
            <a:r>
              <a:rPr lang="en-US" sz="1050" i="1" dirty="0">
                <a:solidFill>
                  <a:prstClr val="black"/>
                </a:solidFill>
                <a:latin typeface="Times New Roman" panose="02020603050405020304" pitchFamily="18" charset="0"/>
                <a:cs typeface="Times New Roman" panose="02020603050405020304" pitchFamily="18" charset="0"/>
              </a:rPr>
              <a:t>1</a:t>
            </a:r>
            <a:r>
              <a:rPr lang="en-SE" sz="2000" dirty="0">
                <a:latin typeface="Times New Roman" panose="02020603050405020304" pitchFamily="18" charset="0"/>
                <a:cs typeface="Times New Roman" panose="02020603050405020304" pitchFamily="18" charset="0"/>
              </a:rPr>
              <a:t> that cannot be derived in </a:t>
            </a:r>
            <a:r>
              <a:rPr lang="en-US" sz="2000" i="1" dirty="0">
                <a:solidFill>
                  <a:prstClr val="black"/>
                </a:solidFill>
                <a:latin typeface="Times New Roman" panose="02020603050405020304" pitchFamily="18" charset="0"/>
                <a:cs typeface="Times New Roman" panose="02020603050405020304" pitchFamily="18" charset="0"/>
              </a:rPr>
              <a:t>K</a:t>
            </a:r>
            <a:r>
              <a:rPr lang="en-SE" sz="1050" i="1" dirty="0">
                <a:solidFill>
                  <a:prstClr val="black"/>
                </a:solidFill>
                <a:latin typeface="Times New Roman" panose="02020603050405020304" pitchFamily="18" charset="0"/>
                <a:cs typeface="Times New Roman" panose="02020603050405020304" pitchFamily="18" charset="0"/>
              </a:rPr>
              <a:t>2</a:t>
            </a:r>
            <a:r>
              <a:rPr lang="en-SE" sz="20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45867EB-ABCE-6B94-EC44-5589B9515FAD}"/>
              </a:ext>
            </a:extLst>
          </p:cNvPr>
          <p:cNvSpPr txBox="1"/>
          <p:nvPr/>
        </p:nvSpPr>
        <p:spPr>
          <a:xfrm>
            <a:off x="936162" y="2505670"/>
            <a:ext cx="6553200" cy="1323439"/>
          </a:xfrm>
          <a:prstGeom prst="rect">
            <a:avLst/>
          </a:prstGeom>
          <a:noFill/>
        </p:spPr>
        <p:txBody>
          <a:bodyPr wrap="square">
            <a:spAutoFit/>
          </a:bodyPr>
          <a:lstStyle/>
          <a:p>
            <a:pPr marL="0" indent="0">
              <a:buFont typeface="Arial" panose="020B0604020202020204" pitchFamily="34" charset="0"/>
              <a:buNone/>
            </a:pPr>
            <a:r>
              <a:rPr lang="en-US" sz="2000" i="1" dirty="0">
                <a:solidFill>
                  <a:prstClr val="black"/>
                </a:solidFill>
                <a:latin typeface="Times New Roman" panose="02020603050405020304" pitchFamily="18" charset="0"/>
                <a:cs typeface="Times New Roman" panose="02020603050405020304" pitchFamily="18" charset="0"/>
              </a:rPr>
              <a:t>Definition 3. KB K1</a:t>
            </a:r>
            <a:r>
              <a:rPr lang="en-SE" sz="2000" i="1" dirty="0">
                <a:solidFill>
                  <a:prstClr val="black"/>
                </a:solidFill>
                <a:latin typeface="Times New Roman" panose="02020603050405020304" pitchFamily="18" charset="0"/>
                <a:cs typeface="Times New Roman" panose="02020603050405020304" pitchFamily="18" charset="0"/>
              </a:rPr>
              <a:t>  </a:t>
            </a:r>
            <a:r>
              <a:rPr lang="sv-SE" sz="2000" dirty="0">
                <a:latin typeface="Times New Roman" panose="02020603050405020304" pitchFamily="18" charset="0"/>
                <a:cs typeface="Times New Roman" panose="02020603050405020304" pitchFamily="18" charset="0"/>
              </a:rPr>
              <a:t>is</a:t>
            </a:r>
            <a:r>
              <a:rPr lang="en-SE" sz="2000" dirty="0">
                <a:latin typeface="Times New Roman" panose="02020603050405020304" pitchFamily="18" charset="0"/>
                <a:cs typeface="Times New Roman" panose="02020603050405020304" pitchFamily="18" charset="0"/>
              </a:rPr>
              <a:t> </a:t>
            </a:r>
            <a:r>
              <a:rPr lang="sv-SE" sz="2000" dirty="0">
                <a:solidFill>
                  <a:schemeClr val="accent1"/>
                </a:solidFill>
                <a:latin typeface="Times New Roman" panose="02020603050405020304" pitchFamily="18" charset="0"/>
                <a:cs typeface="Times New Roman" panose="02020603050405020304" pitchFamily="18" charset="0"/>
              </a:rPr>
              <a:t>less </a:t>
            </a:r>
            <a:r>
              <a:rPr lang="sv-SE" sz="2000" dirty="0" err="1">
                <a:solidFill>
                  <a:schemeClr val="accent1"/>
                </a:solidFill>
                <a:latin typeface="Times New Roman" panose="02020603050405020304" pitchFamily="18" charset="0"/>
                <a:cs typeface="Times New Roman" panose="02020603050405020304" pitchFamily="18" charset="0"/>
              </a:rPr>
              <a:t>incorrect</a:t>
            </a:r>
            <a:r>
              <a:rPr lang="en-SE" sz="2000" dirty="0">
                <a:solidFill>
                  <a:schemeClr val="accent1"/>
                </a:solidFill>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than</a:t>
            </a:r>
            <a:r>
              <a:rPr lang="en-SE"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KB K2</a:t>
            </a:r>
            <a:r>
              <a:rPr lang="en-SE" sz="2000" i="1" dirty="0">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iff</a:t>
            </a:r>
            <a:endParaRPr lang="en-S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in</a:t>
            </a:r>
            <a:r>
              <a:rPr lang="en-SE" sz="2000" dirty="0">
                <a:latin typeface="Times New Roman" panose="02020603050405020304" pitchFamily="18" charset="0"/>
                <a:cs typeface="Times New Roman" panose="02020603050405020304" pitchFamily="18" charset="0"/>
              </a:rPr>
              <a:t>correct knowledge in </a:t>
            </a:r>
            <a:r>
              <a:rPr lang="en-US" sz="2000" i="1" dirty="0">
                <a:latin typeface="Times New Roman" panose="02020603050405020304" pitchFamily="18" charset="0"/>
                <a:cs typeface="Times New Roman" panose="02020603050405020304" pitchFamily="18" charset="0"/>
              </a:rPr>
              <a:t>K1</a:t>
            </a:r>
            <a:r>
              <a:rPr lang="en-SE" sz="2000" dirty="0">
                <a:latin typeface="Times New Roman" panose="02020603050405020304" pitchFamily="18" charset="0"/>
                <a:cs typeface="Times New Roman" panose="02020603050405020304" pitchFamily="18" charset="0"/>
              </a:rPr>
              <a:t> can also be derived in </a:t>
            </a:r>
            <a:r>
              <a:rPr lang="en-US" sz="2000" i="1" dirty="0">
                <a:solidFill>
                  <a:prstClr val="black"/>
                </a:solidFill>
                <a:latin typeface="Times New Roman" panose="02020603050405020304" pitchFamily="18" charset="0"/>
                <a:cs typeface="Times New Roman" panose="02020603050405020304" pitchFamily="18" charset="0"/>
              </a:rPr>
              <a:t>K2</a:t>
            </a:r>
            <a:r>
              <a:rPr lang="en-SE" sz="2000" dirty="0">
                <a:latin typeface="Times New Roman" panose="02020603050405020304" pitchFamily="18" charset="0"/>
                <a:cs typeface="Times New Roman" panose="02020603050405020304" pitchFamily="18" charset="0"/>
              </a:rPr>
              <a:t>.</a:t>
            </a: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there is </a:t>
            </a:r>
            <a:r>
              <a:rPr lang="en-US" sz="2000" dirty="0">
                <a:latin typeface="Times New Roman" panose="02020603050405020304" pitchFamily="18" charset="0"/>
                <a:cs typeface="Times New Roman" panose="02020603050405020304" pitchFamily="18" charset="0"/>
              </a:rPr>
              <a:t>in</a:t>
            </a:r>
            <a:r>
              <a:rPr lang="en-SE" sz="2000" dirty="0">
                <a:latin typeface="Times New Roman" panose="02020603050405020304" pitchFamily="18" charset="0"/>
                <a:cs typeface="Times New Roman" panose="02020603050405020304" pitchFamily="18" charset="0"/>
              </a:rPr>
              <a:t>correct knowledge in </a:t>
            </a:r>
            <a:r>
              <a:rPr lang="en-US" sz="2000" i="1" dirty="0">
                <a:solidFill>
                  <a:prstClr val="black"/>
                </a:solidFill>
                <a:latin typeface="Times New Roman" panose="02020603050405020304" pitchFamily="18" charset="0"/>
                <a:cs typeface="Times New Roman" panose="02020603050405020304" pitchFamily="18" charset="0"/>
              </a:rPr>
              <a:t>K2</a:t>
            </a:r>
            <a:r>
              <a:rPr lang="en-SE" sz="2000" dirty="0">
                <a:latin typeface="Times New Roman" panose="02020603050405020304" pitchFamily="18" charset="0"/>
                <a:cs typeface="Times New Roman" panose="02020603050405020304" pitchFamily="18" charset="0"/>
              </a:rPr>
              <a:t> that cannot be derived in </a:t>
            </a:r>
            <a:r>
              <a:rPr lang="en-US" sz="2000" i="1" dirty="0">
                <a:solidFill>
                  <a:prstClr val="black"/>
                </a:solidFill>
                <a:latin typeface="Times New Roman" panose="02020603050405020304" pitchFamily="18" charset="0"/>
                <a:cs typeface="Times New Roman" panose="02020603050405020304" pitchFamily="18" charset="0"/>
              </a:rPr>
              <a:t>K1</a:t>
            </a:r>
            <a:r>
              <a:rPr lang="en-SE" sz="2000" dirty="0">
                <a:latin typeface="Times New Roman" panose="02020603050405020304" pitchFamily="18" charset="0"/>
                <a:cs typeface="Times New Roman" panose="02020603050405020304" pitchFamily="18" charset="0"/>
              </a:rPr>
              <a:t>. </a:t>
            </a:r>
            <a:endParaRPr lang="en-SE" sz="2000" dirty="0"/>
          </a:p>
        </p:txBody>
      </p:sp>
    </p:spTree>
    <p:extLst>
      <p:ext uri="{BB962C8B-B14F-4D97-AF65-F5344CB8AC3E}">
        <p14:creationId xmlns:p14="http://schemas.microsoft.com/office/powerpoint/2010/main" val="1316125720"/>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0FA4F-0F7B-3CBB-3413-720911FA48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CC44564-444C-5102-B7BC-4C0307317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24" y="1590488"/>
            <a:ext cx="10850949" cy="3054341"/>
          </a:xfrm>
          <a:prstGeom prst="rect">
            <a:avLst/>
          </a:prstGeom>
        </p:spPr>
      </p:pic>
      <p:sp>
        <p:nvSpPr>
          <p:cNvPr id="3" name="Text Placeholder 2">
            <a:extLst>
              <a:ext uri="{FF2B5EF4-FFF2-40B4-BE49-F238E27FC236}">
                <a16:creationId xmlns:a16="http://schemas.microsoft.com/office/drawing/2014/main" id="{C67FEE2E-8C6B-766F-8301-89D14AB44B03}"/>
              </a:ext>
            </a:extLst>
          </p:cNvPr>
          <p:cNvSpPr>
            <a:spLocks noGrp="1"/>
          </p:cNvSpPr>
          <p:nvPr>
            <p:ph type="body" sz="quarter" idx="13"/>
          </p:nvPr>
        </p:nvSpPr>
        <p:spPr>
          <a:xfrm>
            <a:off x="762000" y="1074683"/>
            <a:ext cx="10813739" cy="4708634"/>
          </a:xfrm>
        </p:spPr>
        <p:txBody>
          <a:bodyPr/>
          <a:lstStyle/>
          <a:p>
            <a:pPr marL="0" indent="0">
              <a:buNone/>
            </a:pPr>
            <a:r>
              <a:rPr lang="en-US" noProof="0" dirty="0"/>
              <a:t> </a:t>
            </a:r>
          </a:p>
          <a:p>
            <a:pPr algn="just"/>
            <a:endParaRPr lang="en-US" sz="2800" noProof="0" dirty="0">
              <a:latin typeface="+mn-lt"/>
            </a:endParaRPr>
          </a:p>
          <a:p>
            <a:pPr algn="just"/>
            <a:endParaRPr lang="en-US" sz="2800" noProof="0" dirty="0">
              <a:latin typeface="+mn-lt"/>
            </a:endParaRPr>
          </a:p>
          <a:p>
            <a:pPr algn="just"/>
            <a:endParaRPr lang="en-US" sz="2800" noProof="0" dirty="0">
              <a:latin typeface="+mn-lt"/>
            </a:endParaRPr>
          </a:p>
          <a:p>
            <a:pPr algn="just"/>
            <a:endParaRPr lang="en-US" sz="2800" noProof="0" dirty="0">
              <a:latin typeface="+mn-lt"/>
            </a:endParaRPr>
          </a:p>
        </p:txBody>
      </p:sp>
      <p:sp>
        <p:nvSpPr>
          <p:cNvPr id="8" name="Rectangle 7">
            <a:extLst>
              <a:ext uri="{FF2B5EF4-FFF2-40B4-BE49-F238E27FC236}">
                <a16:creationId xmlns:a16="http://schemas.microsoft.com/office/drawing/2014/main" id="{DFEC37FD-CFC4-C896-E70B-6691EEB793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82600" cy="6858000"/>
          </a:xfrm>
          <a:prstGeom prst="rect">
            <a:avLst/>
          </a:prstGeom>
          <a:solidFill>
            <a:srgbClr val="50B4C8">
              <a:alpha val="93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sp>
        <p:nvSpPr>
          <p:cNvPr id="9" name="Slide Number Placeholder 4">
            <a:extLst>
              <a:ext uri="{FF2B5EF4-FFF2-40B4-BE49-F238E27FC236}">
                <a16:creationId xmlns:a16="http://schemas.microsoft.com/office/drawing/2014/main" id="{F548E10D-B140-EBD7-B7A2-05AA81A585EE}"/>
              </a:ext>
            </a:extLst>
          </p:cNvPr>
          <p:cNvSpPr txBox="1">
            <a:spLocks/>
          </p:cNvSpPr>
          <p:nvPr/>
        </p:nvSpPr>
        <p:spPr>
          <a:xfrm>
            <a:off x="5661471" y="5517338"/>
            <a:ext cx="5768529" cy="1340662"/>
          </a:xfrm>
          <a:prstGeom prst="rect">
            <a:avLst/>
          </a:prstGeom>
        </p:spPr>
        <p:txBody>
          <a:bodyPr vert="horz" lIns="91440" tIns="45720" rIns="91440" bIns="45720" rtlCol="0" anchor="ctr">
            <a:normAutofit fontScale="55000" lnSpcReduction="20000"/>
          </a:bodyPr>
          <a:lstStyle>
            <a:defPPr>
              <a:defRPr lang="sv-SE"/>
            </a:defPPr>
            <a:lvl1pPr marL="0" algn="r" defTabSz="914400" rtl="0" eaLnBrk="1" latinLnBrk="0" hangingPunct="1">
              <a:defRPr sz="1100" b="0" kern="1200">
                <a:ln>
                  <a:noFill/>
                </a:ln>
                <a:solidFill>
                  <a:schemeClr val="accent1">
                    <a:alpha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Aft>
                <a:spcPts val="600"/>
              </a:spcAft>
            </a:pPr>
            <a:fld id="{80A4C9D9-979F-D94A-9054-C3B7EAD37AEB}" type="slidenum">
              <a:rPr lang="en-US" sz="18300" noProof="0" smtClean="0">
                <a:solidFill>
                  <a:srgbClr val="50B4C8">
                    <a:alpha val="15000"/>
                  </a:srgbClr>
                </a:solidFill>
                <a:latin typeface="Calibri Light" panose="020F0302020204030204"/>
              </a:rPr>
              <a:pPr defTabSz="457200">
                <a:lnSpc>
                  <a:spcPct val="90000"/>
                </a:lnSpc>
                <a:spcAft>
                  <a:spcPts val="600"/>
                </a:spcAft>
              </a:pPr>
              <a:t>8</a:t>
            </a:fld>
            <a:endParaRPr lang="en-US" sz="18300" noProof="0" dirty="0">
              <a:solidFill>
                <a:srgbClr val="50B4C8">
                  <a:alpha val="15000"/>
                </a:srgbClr>
              </a:solidFill>
              <a:latin typeface="Calibri Light" panose="020F0302020204030204"/>
            </a:endParaRPr>
          </a:p>
        </p:txBody>
      </p:sp>
      <p:sp>
        <p:nvSpPr>
          <p:cNvPr id="5" name="Title 4">
            <a:extLst>
              <a:ext uri="{FF2B5EF4-FFF2-40B4-BE49-F238E27FC236}">
                <a16:creationId xmlns:a16="http://schemas.microsoft.com/office/drawing/2014/main" id="{D743E692-7B43-ED25-D428-9B4696B43DEE}"/>
              </a:ext>
            </a:extLst>
          </p:cNvPr>
          <p:cNvSpPr>
            <a:spLocks noGrp="1"/>
          </p:cNvSpPr>
          <p:nvPr>
            <p:ph type="title"/>
          </p:nvPr>
        </p:nvSpPr>
        <p:spPr>
          <a:xfrm>
            <a:off x="576156" y="47351"/>
            <a:ext cx="10316784" cy="831131"/>
          </a:xfrm>
        </p:spPr>
        <p:txBody>
          <a:bodyPr/>
          <a:lstStyle/>
          <a:p>
            <a:r>
              <a:rPr lang="en-US" altLang="zh-CN" sz="4000" dirty="0">
                <a:solidFill>
                  <a:schemeClr val="tx1"/>
                </a:solidFill>
                <a:latin typeface="Calibri (Headings)"/>
              </a:rPr>
              <a:t>Problem formulation</a:t>
            </a:r>
            <a:endParaRPr lang="en-SE" dirty="0">
              <a:solidFill>
                <a:schemeClr val="tx1"/>
              </a:solidFill>
              <a:latin typeface="Calibri (Headings)"/>
            </a:endParaRPr>
          </a:p>
        </p:txBody>
      </p:sp>
      <p:cxnSp>
        <p:nvCxnSpPr>
          <p:cNvPr id="6" name="Straight Arrow Connector 5">
            <a:extLst>
              <a:ext uri="{FF2B5EF4-FFF2-40B4-BE49-F238E27FC236}">
                <a16:creationId xmlns:a16="http://schemas.microsoft.com/office/drawing/2014/main" id="{141F1A3A-01ED-03CB-0BF8-D935A10F7A42}"/>
              </a:ext>
            </a:extLst>
          </p:cNvPr>
          <p:cNvCxnSpPr>
            <a:cxnSpLocks/>
          </p:cNvCxnSpPr>
          <p:nvPr/>
        </p:nvCxnSpPr>
        <p:spPr>
          <a:xfrm flipH="1">
            <a:off x="7086600" y="1084654"/>
            <a:ext cx="883640" cy="6077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Freeform: Shape 6">
            <a:extLst>
              <a:ext uri="{FF2B5EF4-FFF2-40B4-BE49-F238E27FC236}">
                <a16:creationId xmlns:a16="http://schemas.microsoft.com/office/drawing/2014/main" id="{1AF34FED-7337-3AAA-E4B2-C286A5A029F1}"/>
              </a:ext>
            </a:extLst>
          </p:cNvPr>
          <p:cNvSpPr/>
          <p:nvPr/>
        </p:nvSpPr>
        <p:spPr>
          <a:xfrm>
            <a:off x="6694323" y="1938259"/>
            <a:ext cx="404977" cy="54300"/>
          </a:xfrm>
          <a:custGeom>
            <a:avLst/>
            <a:gdLst>
              <a:gd name="connsiteX0" fmla="*/ 0 w 404977"/>
              <a:gd name="connsiteY0" fmla="*/ 7775 h 54300"/>
              <a:gd name="connsiteX1" fmla="*/ 116238 w 404977"/>
              <a:gd name="connsiteY1" fmla="*/ 46521 h 54300"/>
              <a:gd name="connsiteX2" fmla="*/ 232475 w 404977"/>
              <a:gd name="connsiteY2" fmla="*/ 26 h 54300"/>
              <a:gd name="connsiteX3" fmla="*/ 317716 w 404977"/>
              <a:gd name="connsiteY3" fmla="*/ 54270 h 54300"/>
              <a:gd name="connsiteX4" fmla="*/ 402956 w 404977"/>
              <a:gd name="connsiteY4" fmla="*/ 7775 h 54300"/>
              <a:gd name="connsiteX5" fmla="*/ 371960 w 404977"/>
              <a:gd name="connsiteY5" fmla="*/ 7775 h 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977" h="54300">
                <a:moveTo>
                  <a:pt x="0" y="7775"/>
                </a:moveTo>
                <a:cubicBezTo>
                  <a:pt x="38746" y="27793"/>
                  <a:pt x="77492" y="47812"/>
                  <a:pt x="116238" y="46521"/>
                </a:cubicBezTo>
                <a:cubicBezTo>
                  <a:pt x="154984" y="45230"/>
                  <a:pt x="198895" y="-1265"/>
                  <a:pt x="232475" y="26"/>
                </a:cubicBezTo>
                <a:cubicBezTo>
                  <a:pt x="266055" y="1317"/>
                  <a:pt x="289303" y="52979"/>
                  <a:pt x="317716" y="54270"/>
                </a:cubicBezTo>
                <a:cubicBezTo>
                  <a:pt x="346129" y="55561"/>
                  <a:pt x="393915" y="15524"/>
                  <a:pt x="402956" y="7775"/>
                </a:cubicBezTo>
                <a:cubicBezTo>
                  <a:pt x="411997" y="26"/>
                  <a:pt x="388750" y="18107"/>
                  <a:pt x="371960" y="7775"/>
                </a:cubicBezTo>
              </a:path>
            </a:pathLst>
          </a:cu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sv-SE"/>
          </a:p>
        </p:txBody>
      </p:sp>
      <p:sp>
        <p:nvSpPr>
          <p:cNvPr id="10" name="TextBox 9">
            <a:extLst>
              <a:ext uri="{FF2B5EF4-FFF2-40B4-BE49-F238E27FC236}">
                <a16:creationId xmlns:a16="http://schemas.microsoft.com/office/drawing/2014/main" id="{F0E943E3-2E15-C4AE-8627-EE5C443A0061}"/>
              </a:ext>
            </a:extLst>
          </p:cNvPr>
          <p:cNvSpPr txBox="1"/>
          <p:nvPr/>
        </p:nvSpPr>
        <p:spPr>
          <a:xfrm>
            <a:off x="7488746" y="776528"/>
            <a:ext cx="2113977" cy="400110"/>
          </a:xfrm>
          <a:prstGeom prst="rect">
            <a:avLst/>
          </a:prstGeom>
          <a:noFill/>
        </p:spPr>
        <p:txBody>
          <a:bodyPr wrap="square">
            <a:spAutoFit/>
          </a:bodyPr>
          <a:lstStyle/>
          <a:p>
            <a:pPr marL="0" indent="0">
              <a:buNone/>
            </a:pPr>
            <a:r>
              <a:rPr lang="en-SE" sz="2000" b="0" i="0" dirty="0">
                <a:effectLst/>
                <a:latin typeface="Calibri (Body)"/>
              </a:rPr>
              <a:t>Domain expert</a:t>
            </a:r>
            <a:endParaRPr lang="sv-SE" sz="2000" dirty="0">
              <a:latin typeface="Calibri (Body)"/>
            </a:endParaRPr>
          </a:p>
        </p:txBody>
      </p:sp>
      <p:sp>
        <p:nvSpPr>
          <p:cNvPr id="18" name="Text Placeholder 2">
            <a:extLst>
              <a:ext uri="{FF2B5EF4-FFF2-40B4-BE49-F238E27FC236}">
                <a16:creationId xmlns:a16="http://schemas.microsoft.com/office/drawing/2014/main" id="{DD582563-8519-2C30-00EE-7654C988E78F}"/>
              </a:ext>
            </a:extLst>
          </p:cNvPr>
          <p:cNvSpPr txBox="1">
            <a:spLocks/>
          </p:cNvSpPr>
          <p:nvPr/>
        </p:nvSpPr>
        <p:spPr>
          <a:xfrm>
            <a:off x="5738277" y="3549881"/>
            <a:ext cx="3095117" cy="506671"/>
          </a:xfrm>
          <a:prstGeom prst="rect">
            <a:avLst/>
          </a:prstGeom>
        </p:spPr>
        <p:txBody>
          <a:bodyPr vert="horz">
            <a:noAutofit/>
          </a:bodyPr>
          <a:lstStyle>
            <a:lvl1pPr marL="228600" indent="-228600" algn="l" defTabSz="914400" rtl="0" eaLnBrk="1" latinLnBrk="0" hangingPunct="1">
              <a:lnSpc>
                <a:spcPct val="90000"/>
              </a:lnSpc>
              <a:spcBef>
                <a:spcPts val="9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Calibri (Body)"/>
              </a:rPr>
              <a:t>a</a:t>
            </a:r>
            <a:r>
              <a:rPr lang="en-SE" sz="2000" dirty="0">
                <a:latin typeface="Calibri (Body)"/>
              </a:rPr>
              <a:t> set of </a:t>
            </a:r>
            <a:r>
              <a:rPr lang="sv-SE" sz="2000" dirty="0" err="1">
                <a:latin typeface="Calibri (Body)"/>
              </a:rPr>
              <a:t>incorrect</a:t>
            </a:r>
            <a:r>
              <a:rPr lang="en-SE" sz="2000" dirty="0">
                <a:latin typeface="Calibri (Body)"/>
              </a:rPr>
              <a:t> axioms</a:t>
            </a:r>
          </a:p>
        </p:txBody>
      </p:sp>
      <p:cxnSp>
        <p:nvCxnSpPr>
          <p:cNvPr id="19" name="Straight Arrow Connector 18">
            <a:extLst>
              <a:ext uri="{FF2B5EF4-FFF2-40B4-BE49-F238E27FC236}">
                <a16:creationId xmlns:a16="http://schemas.microsoft.com/office/drawing/2014/main" id="{AA939F06-29BC-00DE-1B76-5141265FF78B}"/>
              </a:ext>
            </a:extLst>
          </p:cNvPr>
          <p:cNvCxnSpPr>
            <a:cxnSpLocks/>
          </p:cNvCxnSpPr>
          <p:nvPr/>
        </p:nvCxnSpPr>
        <p:spPr>
          <a:xfrm flipH="1" flipV="1">
            <a:off x="2590800" y="2327025"/>
            <a:ext cx="4749800" cy="11759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Freeform: Shape 19">
            <a:extLst>
              <a:ext uri="{FF2B5EF4-FFF2-40B4-BE49-F238E27FC236}">
                <a16:creationId xmlns:a16="http://schemas.microsoft.com/office/drawing/2014/main" id="{BA962674-EE2D-DFCB-199C-370244E68FFD}"/>
              </a:ext>
            </a:extLst>
          </p:cNvPr>
          <p:cNvSpPr/>
          <p:nvPr/>
        </p:nvSpPr>
        <p:spPr>
          <a:xfrm flipV="1">
            <a:off x="2455967" y="2230280"/>
            <a:ext cx="250729" cy="49859"/>
          </a:xfrm>
          <a:custGeom>
            <a:avLst/>
            <a:gdLst>
              <a:gd name="connsiteX0" fmla="*/ 0 w 404977"/>
              <a:gd name="connsiteY0" fmla="*/ 7775 h 54300"/>
              <a:gd name="connsiteX1" fmla="*/ 116238 w 404977"/>
              <a:gd name="connsiteY1" fmla="*/ 46521 h 54300"/>
              <a:gd name="connsiteX2" fmla="*/ 232475 w 404977"/>
              <a:gd name="connsiteY2" fmla="*/ 26 h 54300"/>
              <a:gd name="connsiteX3" fmla="*/ 317716 w 404977"/>
              <a:gd name="connsiteY3" fmla="*/ 54270 h 54300"/>
              <a:gd name="connsiteX4" fmla="*/ 402956 w 404977"/>
              <a:gd name="connsiteY4" fmla="*/ 7775 h 54300"/>
              <a:gd name="connsiteX5" fmla="*/ 371960 w 404977"/>
              <a:gd name="connsiteY5" fmla="*/ 7775 h 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977" h="54300">
                <a:moveTo>
                  <a:pt x="0" y="7775"/>
                </a:moveTo>
                <a:cubicBezTo>
                  <a:pt x="38746" y="27793"/>
                  <a:pt x="77492" y="47812"/>
                  <a:pt x="116238" y="46521"/>
                </a:cubicBezTo>
                <a:cubicBezTo>
                  <a:pt x="154984" y="45230"/>
                  <a:pt x="198895" y="-1265"/>
                  <a:pt x="232475" y="26"/>
                </a:cubicBezTo>
                <a:cubicBezTo>
                  <a:pt x="266055" y="1317"/>
                  <a:pt x="289303" y="52979"/>
                  <a:pt x="317716" y="54270"/>
                </a:cubicBezTo>
                <a:cubicBezTo>
                  <a:pt x="346129" y="55561"/>
                  <a:pt x="393915" y="15524"/>
                  <a:pt x="402956" y="7775"/>
                </a:cubicBezTo>
                <a:cubicBezTo>
                  <a:pt x="411997" y="26"/>
                  <a:pt x="388750" y="18107"/>
                  <a:pt x="371960" y="7775"/>
                </a:cubicBezTo>
              </a:path>
            </a:pathLst>
          </a:cu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sv-SE"/>
          </a:p>
        </p:txBody>
      </p:sp>
      <p:sp>
        <p:nvSpPr>
          <p:cNvPr id="23" name="TextBox 22">
            <a:extLst>
              <a:ext uri="{FF2B5EF4-FFF2-40B4-BE49-F238E27FC236}">
                <a16:creationId xmlns:a16="http://schemas.microsoft.com/office/drawing/2014/main" id="{AF634788-28FE-6334-7CD8-BBC7535B47EC}"/>
              </a:ext>
            </a:extLst>
          </p:cNvPr>
          <p:cNvSpPr txBox="1"/>
          <p:nvPr/>
        </p:nvSpPr>
        <p:spPr>
          <a:xfrm>
            <a:off x="872702" y="5034550"/>
            <a:ext cx="8185995" cy="707886"/>
          </a:xfrm>
          <a:prstGeom prst="rect">
            <a:avLst/>
          </a:prstGeom>
          <a:noFill/>
        </p:spPr>
        <p:txBody>
          <a:bodyPr wrap="square">
            <a:spAutoFit/>
          </a:bodyPr>
          <a:lstStyle/>
          <a:p>
            <a:r>
              <a:rPr lang="sv-SE" sz="2000" b="0" i="0" dirty="0">
                <a:effectLst/>
                <a:latin typeface="Calibri (Body)"/>
              </a:rPr>
              <a:t> </a:t>
            </a:r>
            <a:r>
              <a:rPr lang="en-US" sz="2000" b="0" i="0" dirty="0">
                <a:effectLst/>
                <a:latin typeface="Calibri (Body)"/>
              </a:rPr>
              <a:t>A: a set of </a:t>
            </a:r>
            <a:r>
              <a:rPr lang="en-US" sz="2000" b="0" i="0" dirty="0">
                <a:solidFill>
                  <a:schemeClr val="accent6">
                    <a:lumMod val="50000"/>
                  </a:schemeClr>
                </a:solidFill>
                <a:effectLst/>
                <a:latin typeface="Calibri (Body)"/>
              </a:rPr>
              <a:t>correct axioms </a:t>
            </a:r>
            <a:r>
              <a:rPr lang="en-US" sz="2000" b="0" i="0" dirty="0">
                <a:effectLst/>
                <a:latin typeface="Calibri (Body)"/>
              </a:rPr>
              <a:t>to add to the </a:t>
            </a:r>
            <a:r>
              <a:rPr lang="en-US" sz="2000" dirty="0">
                <a:latin typeface="Calibri (Body)"/>
              </a:rPr>
              <a:t>KG</a:t>
            </a:r>
            <a:endParaRPr lang="en-US" sz="2000" b="0" i="0" dirty="0">
              <a:effectLst/>
              <a:latin typeface="Calibri (Body)"/>
            </a:endParaRPr>
          </a:p>
          <a:p>
            <a:r>
              <a:rPr lang="en-US" sz="2000" dirty="0"/>
              <a:t>𝑊𝑎 : </a:t>
            </a:r>
            <a:r>
              <a:rPr lang="en-US" sz="2000" dirty="0">
                <a:latin typeface="Calibri" panose="020F0502020204030204" pitchFamily="34" charset="0"/>
                <a:ea typeface="Calibri" panose="020F0502020204030204" pitchFamily="34" charset="0"/>
                <a:cs typeface="Calibri" panose="020F0502020204030204" pitchFamily="34" charset="0"/>
              </a:rPr>
              <a:t>a set of</a:t>
            </a:r>
            <a:r>
              <a:rPr lang="en-US" sz="2000" dirty="0"/>
              <a:t> </a:t>
            </a:r>
            <a:r>
              <a:rPr lang="sv-SE" sz="2000" dirty="0" err="1">
                <a:solidFill>
                  <a:schemeClr val="accent6">
                    <a:lumMod val="50000"/>
                  </a:schemeClr>
                </a:solidFill>
                <a:latin typeface="Calibri (Body)"/>
              </a:rPr>
              <a:t>incorrect</a:t>
            </a:r>
            <a:r>
              <a:rPr lang="en-US" sz="2000" dirty="0">
                <a:solidFill>
                  <a:schemeClr val="accent6">
                    <a:lumMod val="50000"/>
                  </a:schemeClr>
                </a:solidFill>
                <a:latin typeface="Calibri (Body)"/>
              </a:rPr>
              <a:t> asserted axioms </a:t>
            </a:r>
            <a:r>
              <a:rPr lang="en-US" sz="2000" dirty="0">
                <a:latin typeface="Calibri" panose="020F0502020204030204" pitchFamily="34" charset="0"/>
                <a:ea typeface="Calibri" panose="020F0502020204030204" pitchFamily="34" charset="0"/>
                <a:cs typeface="Calibri" panose="020F0502020204030204" pitchFamily="34" charset="0"/>
              </a:rPr>
              <a:t>to remove from the KG</a:t>
            </a:r>
          </a:p>
        </p:txBody>
      </p:sp>
      <p:cxnSp>
        <p:nvCxnSpPr>
          <p:cNvPr id="24" name="Straight Arrow Connector 23">
            <a:extLst>
              <a:ext uri="{FF2B5EF4-FFF2-40B4-BE49-F238E27FC236}">
                <a16:creationId xmlns:a16="http://schemas.microsoft.com/office/drawing/2014/main" id="{71DA158D-F83F-C609-ACFD-4A2B8E4062AE}"/>
              </a:ext>
            </a:extLst>
          </p:cNvPr>
          <p:cNvCxnSpPr>
            <a:cxnSpLocks/>
            <a:endCxn id="25" idx="2"/>
          </p:cNvCxnSpPr>
          <p:nvPr/>
        </p:nvCxnSpPr>
        <p:spPr>
          <a:xfrm flipH="1" flipV="1">
            <a:off x="1211334" y="2936066"/>
            <a:ext cx="1026911" cy="20984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Freeform: Shape 24">
            <a:extLst>
              <a:ext uri="{FF2B5EF4-FFF2-40B4-BE49-F238E27FC236}">
                <a16:creationId xmlns:a16="http://schemas.microsoft.com/office/drawing/2014/main" id="{41ED0C89-52F3-4A05-F4DB-67E0659CF323}"/>
              </a:ext>
            </a:extLst>
          </p:cNvPr>
          <p:cNvSpPr/>
          <p:nvPr/>
        </p:nvSpPr>
        <p:spPr>
          <a:xfrm>
            <a:off x="855060" y="2936044"/>
            <a:ext cx="620637" cy="45719"/>
          </a:xfrm>
          <a:custGeom>
            <a:avLst/>
            <a:gdLst>
              <a:gd name="connsiteX0" fmla="*/ 0 w 404977"/>
              <a:gd name="connsiteY0" fmla="*/ 7775 h 54300"/>
              <a:gd name="connsiteX1" fmla="*/ 116238 w 404977"/>
              <a:gd name="connsiteY1" fmla="*/ 46521 h 54300"/>
              <a:gd name="connsiteX2" fmla="*/ 232475 w 404977"/>
              <a:gd name="connsiteY2" fmla="*/ 26 h 54300"/>
              <a:gd name="connsiteX3" fmla="*/ 317716 w 404977"/>
              <a:gd name="connsiteY3" fmla="*/ 54270 h 54300"/>
              <a:gd name="connsiteX4" fmla="*/ 402956 w 404977"/>
              <a:gd name="connsiteY4" fmla="*/ 7775 h 54300"/>
              <a:gd name="connsiteX5" fmla="*/ 371960 w 404977"/>
              <a:gd name="connsiteY5" fmla="*/ 7775 h 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977" h="54300">
                <a:moveTo>
                  <a:pt x="0" y="7775"/>
                </a:moveTo>
                <a:cubicBezTo>
                  <a:pt x="38746" y="27793"/>
                  <a:pt x="77492" y="47812"/>
                  <a:pt x="116238" y="46521"/>
                </a:cubicBezTo>
                <a:cubicBezTo>
                  <a:pt x="154984" y="45230"/>
                  <a:pt x="198895" y="-1265"/>
                  <a:pt x="232475" y="26"/>
                </a:cubicBezTo>
                <a:cubicBezTo>
                  <a:pt x="266055" y="1317"/>
                  <a:pt x="289303" y="52979"/>
                  <a:pt x="317716" y="54270"/>
                </a:cubicBezTo>
                <a:cubicBezTo>
                  <a:pt x="346129" y="55561"/>
                  <a:pt x="393915" y="15524"/>
                  <a:pt x="402956" y="7775"/>
                </a:cubicBezTo>
                <a:cubicBezTo>
                  <a:pt x="411997" y="26"/>
                  <a:pt x="388750" y="18107"/>
                  <a:pt x="371960" y="7775"/>
                </a:cubicBezTo>
              </a:path>
            </a:pathLst>
          </a:cu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sv-SE"/>
          </a:p>
        </p:txBody>
      </p:sp>
      <p:cxnSp>
        <p:nvCxnSpPr>
          <p:cNvPr id="4" name="Straight Arrow Connector 3">
            <a:extLst>
              <a:ext uri="{FF2B5EF4-FFF2-40B4-BE49-F238E27FC236}">
                <a16:creationId xmlns:a16="http://schemas.microsoft.com/office/drawing/2014/main" id="{39639357-456B-9BDB-AC33-3C7ACAAEB920}"/>
              </a:ext>
            </a:extLst>
          </p:cNvPr>
          <p:cNvCxnSpPr>
            <a:cxnSpLocks/>
          </p:cNvCxnSpPr>
          <p:nvPr/>
        </p:nvCxnSpPr>
        <p:spPr>
          <a:xfrm flipH="1" flipV="1">
            <a:off x="5113846" y="2680910"/>
            <a:ext cx="4749800" cy="11759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Freeform: Shape 10">
            <a:extLst>
              <a:ext uri="{FF2B5EF4-FFF2-40B4-BE49-F238E27FC236}">
                <a16:creationId xmlns:a16="http://schemas.microsoft.com/office/drawing/2014/main" id="{65766FF8-E77F-76BC-69AE-3328B9050A00}"/>
              </a:ext>
            </a:extLst>
          </p:cNvPr>
          <p:cNvSpPr/>
          <p:nvPr/>
        </p:nvSpPr>
        <p:spPr>
          <a:xfrm flipV="1">
            <a:off x="4979013" y="2584165"/>
            <a:ext cx="250729" cy="49859"/>
          </a:xfrm>
          <a:custGeom>
            <a:avLst/>
            <a:gdLst>
              <a:gd name="connsiteX0" fmla="*/ 0 w 404977"/>
              <a:gd name="connsiteY0" fmla="*/ 7775 h 54300"/>
              <a:gd name="connsiteX1" fmla="*/ 116238 w 404977"/>
              <a:gd name="connsiteY1" fmla="*/ 46521 h 54300"/>
              <a:gd name="connsiteX2" fmla="*/ 232475 w 404977"/>
              <a:gd name="connsiteY2" fmla="*/ 26 h 54300"/>
              <a:gd name="connsiteX3" fmla="*/ 317716 w 404977"/>
              <a:gd name="connsiteY3" fmla="*/ 54270 h 54300"/>
              <a:gd name="connsiteX4" fmla="*/ 402956 w 404977"/>
              <a:gd name="connsiteY4" fmla="*/ 7775 h 54300"/>
              <a:gd name="connsiteX5" fmla="*/ 371960 w 404977"/>
              <a:gd name="connsiteY5" fmla="*/ 7775 h 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977" h="54300">
                <a:moveTo>
                  <a:pt x="0" y="7775"/>
                </a:moveTo>
                <a:cubicBezTo>
                  <a:pt x="38746" y="27793"/>
                  <a:pt x="77492" y="47812"/>
                  <a:pt x="116238" y="46521"/>
                </a:cubicBezTo>
                <a:cubicBezTo>
                  <a:pt x="154984" y="45230"/>
                  <a:pt x="198895" y="-1265"/>
                  <a:pt x="232475" y="26"/>
                </a:cubicBezTo>
                <a:cubicBezTo>
                  <a:pt x="266055" y="1317"/>
                  <a:pt x="289303" y="52979"/>
                  <a:pt x="317716" y="54270"/>
                </a:cubicBezTo>
                <a:cubicBezTo>
                  <a:pt x="346129" y="55561"/>
                  <a:pt x="393915" y="15524"/>
                  <a:pt x="402956" y="7775"/>
                </a:cubicBezTo>
                <a:cubicBezTo>
                  <a:pt x="411997" y="26"/>
                  <a:pt x="388750" y="18107"/>
                  <a:pt x="371960" y="7775"/>
                </a:cubicBezTo>
              </a:path>
            </a:pathLst>
          </a:cu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sv-SE"/>
          </a:p>
        </p:txBody>
      </p:sp>
      <p:sp>
        <p:nvSpPr>
          <p:cNvPr id="12" name="Text Placeholder 2">
            <a:extLst>
              <a:ext uri="{FF2B5EF4-FFF2-40B4-BE49-F238E27FC236}">
                <a16:creationId xmlns:a16="http://schemas.microsoft.com/office/drawing/2014/main" id="{BD58FD0B-913C-E2D7-77E1-FDC096CF5CA1}"/>
              </a:ext>
            </a:extLst>
          </p:cNvPr>
          <p:cNvSpPr txBox="1">
            <a:spLocks/>
          </p:cNvSpPr>
          <p:nvPr/>
        </p:nvSpPr>
        <p:spPr>
          <a:xfrm>
            <a:off x="8526872" y="3832997"/>
            <a:ext cx="3095117" cy="506671"/>
          </a:xfrm>
          <a:prstGeom prst="rect">
            <a:avLst/>
          </a:prstGeom>
        </p:spPr>
        <p:txBody>
          <a:bodyPr vert="horz">
            <a:noAutofit/>
          </a:bodyPr>
          <a:lstStyle>
            <a:lvl1pPr marL="228600" indent="-228600" algn="l" defTabSz="914400" rtl="0" eaLnBrk="1" latinLnBrk="0" hangingPunct="1">
              <a:lnSpc>
                <a:spcPct val="90000"/>
              </a:lnSpc>
              <a:spcBef>
                <a:spcPts val="9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Calibri (Body)"/>
              </a:rPr>
              <a:t>a</a:t>
            </a:r>
            <a:r>
              <a:rPr lang="en-SE" sz="2000" dirty="0">
                <a:latin typeface="Calibri (Body)"/>
              </a:rPr>
              <a:t> set of </a:t>
            </a:r>
            <a:r>
              <a:rPr lang="sv-SE" sz="2000" dirty="0" err="1">
                <a:latin typeface="Calibri (Body)"/>
              </a:rPr>
              <a:t>missing</a:t>
            </a:r>
            <a:r>
              <a:rPr lang="en-SE" sz="2000" dirty="0">
                <a:latin typeface="Calibri (Body)"/>
              </a:rPr>
              <a:t> axioms</a:t>
            </a:r>
          </a:p>
        </p:txBody>
      </p:sp>
    </p:spTree>
    <p:extLst>
      <p:ext uri="{BB962C8B-B14F-4D97-AF65-F5344CB8AC3E}">
        <p14:creationId xmlns:p14="http://schemas.microsoft.com/office/powerpoint/2010/main" val="2485152901"/>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build="p"/>
      <p:bldP spid="20" grpId="0" animBg="1"/>
      <p:bldP spid="23" grpId="0"/>
      <p:bldP spid="25" grpId="0" animBg="1"/>
      <p:bldP spid="11" grpId="0" animBg="1"/>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943676-D92C-3BA9-1B00-0AB566C4316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8DC4B9A-EE65-41AD-0B41-731A3D6A2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CBEAFD4-DEF6-6CCF-C901-2B6BD5C1BF11}"/>
              </a:ext>
            </a:extLst>
          </p:cNvPr>
          <p:cNvSpPr>
            <a:spLocks noGrp="1"/>
          </p:cNvSpPr>
          <p:nvPr>
            <p:ph type="body" sz="quarter" idx="13"/>
          </p:nvPr>
        </p:nvSpPr>
        <p:spPr>
          <a:xfrm>
            <a:off x="571600" y="706045"/>
            <a:ext cx="10684238" cy="4811293"/>
          </a:xfrm>
          <a:noFill/>
        </p:spPr>
        <p:txBody>
          <a:bodyPr wrap="square">
            <a:spAutoFit/>
          </a:bodyPr>
          <a:lstStyle/>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1800" i="1" dirty="0">
              <a:solidFill>
                <a:prstClr val="black"/>
              </a:solidFill>
              <a:latin typeface="Times New Roman" panose="02020603050405020304" pitchFamily="18" charset="0"/>
              <a:cs typeface="Times New Roman" panose="02020603050405020304" pitchFamily="18" charset="0"/>
            </a:endParaRPr>
          </a:p>
          <a:p>
            <a:pPr marL="0" indent="0">
              <a:buNone/>
            </a:pPr>
            <a:endParaRPr lang="en-SE" sz="1800" i="1"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741A85-912F-17DE-503B-FAF355EDC82F}"/>
              </a:ext>
            </a:extLst>
          </p:cNvPr>
          <p:cNvSpPr>
            <a:spLocks noGrp="1"/>
          </p:cNvSpPr>
          <p:nvPr>
            <p:ph type="sldNum" sz="quarter" idx="12"/>
          </p:nvPr>
        </p:nvSpPr>
        <p:spPr>
          <a:xfrm>
            <a:off x="5661471" y="5517338"/>
            <a:ext cx="5768529" cy="1340662"/>
          </a:xfrm>
        </p:spPr>
        <p:txBody>
          <a:bodyPr vert="horz" lIns="91440" tIns="45720" rIns="91440" bIns="45720" rtlCol="0" anchor="ctr">
            <a:normAutofit fontScale="55000" lnSpcReduction="20000"/>
          </a:bodyPr>
          <a:lstStyle/>
          <a:p>
            <a:pPr defTabSz="457200">
              <a:lnSpc>
                <a:spcPct val="90000"/>
              </a:lnSpc>
              <a:spcAft>
                <a:spcPts val="600"/>
              </a:spcAft>
            </a:pPr>
            <a:fld id="{80A4C9D9-979F-D94A-9054-C3B7EAD37AEB}" type="slidenum">
              <a:rPr lang="en-US" sz="18300" b="0" kern="1200">
                <a:ln>
                  <a:noFill/>
                </a:ln>
                <a:solidFill>
                  <a:schemeClr val="accent1">
                    <a:alpha val="15000"/>
                  </a:schemeClr>
                </a:solidFill>
                <a:latin typeface="+mj-lt"/>
                <a:ea typeface="+mn-ea"/>
                <a:cs typeface="+mn-cs"/>
              </a:rPr>
              <a:pPr defTabSz="457200">
                <a:lnSpc>
                  <a:spcPct val="90000"/>
                </a:lnSpc>
                <a:spcAft>
                  <a:spcPts val="600"/>
                </a:spcAft>
              </a:pPr>
              <a:t>9</a:t>
            </a:fld>
            <a:endParaRPr lang="en-US" sz="18300" b="0" kern="1200" dirty="0">
              <a:ln>
                <a:noFill/>
              </a:ln>
              <a:solidFill>
                <a:schemeClr val="accent1">
                  <a:alpha val="15000"/>
                </a:schemeClr>
              </a:solidFill>
              <a:latin typeface="+mj-lt"/>
              <a:ea typeface="+mn-ea"/>
              <a:cs typeface="+mn-cs"/>
            </a:endParaRPr>
          </a:p>
        </p:txBody>
      </p:sp>
      <p:sp>
        <p:nvSpPr>
          <p:cNvPr id="4" name="Title 1">
            <a:extLst>
              <a:ext uri="{FF2B5EF4-FFF2-40B4-BE49-F238E27FC236}">
                <a16:creationId xmlns:a16="http://schemas.microsoft.com/office/drawing/2014/main" id="{9E146428-5B4D-7DA7-DEEF-6FED3F192003}"/>
              </a:ext>
            </a:extLst>
          </p:cNvPr>
          <p:cNvSpPr txBox="1">
            <a:spLocks/>
          </p:cNvSpPr>
          <p:nvPr/>
        </p:nvSpPr>
        <p:spPr>
          <a:xfrm>
            <a:off x="526266" y="41169"/>
            <a:ext cx="10316784" cy="831131"/>
          </a:xfrm>
          <a:prstGeom prst="rect">
            <a:avLst/>
          </a:prstGeom>
        </p:spPr>
        <p:txBody>
          <a:bodyPr vert="horz">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err="1">
                <a:ln>
                  <a:noFill/>
                </a:ln>
                <a:solidFill>
                  <a:sysClr val="windowText" lastClr="000000"/>
                </a:solidFill>
                <a:effectLst/>
                <a:uLnTx/>
                <a:uFillTx/>
                <a:latin typeface="Calibri" panose="020F0502020204030204"/>
                <a:ea typeface="+mj-ea"/>
                <a:cs typeface="+mj-cs"/>
              </a:rPr>
              <a:t>Preference</a:t>
            </a:r>
            <a:r>
              <a:rPr kumimoji="0" lang="sv-SE" sz="36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 relations  </a:t>
            </a:r>
          </a:p>
        </p:txBody>
      </p:sp>
      <p:sp>
        <p:nvSpPr>
          <p:cNvPr id="6" name="TextBox 5">
            <a:extLst>
              <a:ext uri="{FF2B5EF4-FFF2-40B4-BE49-F238E27FC236}">
                <a16:creationId xmlns:a16="http://schemas.microsoft.com/office/drawing/2014/main" id="{8753F777-9F86-D825-FD5F-B489BCD8D82B}"/>
              </a:ext>
            </a:extLst>
          </p:cNvPr>
          <p:cNvSpPr txBox="1"/>
          <p:nvPr/>
        </p:nvSpPr>
        <p:spPr>
          <a:xfrm>
            <a:off x="571600" y="1029345"/>
            <a:ext cx="6896000" cy="1015663"/>
          </a:xfrm>
          <a:prstGeom prst="rect">
            <a:avLst/>
          </a:prstGeom>
          <a:noFill/>
        </p:spPr>
        <p:txBody>
          <a:bodyPr wrap="square">
            <a:spAutoFit/>
          </a:bodyPr>
          <a:lstStyle/>
          <a:p>
            <a:pPr marL="0" indent="0">
              <a:buFont typeface="Arial" panose="020B0604020202020204" pitchFamily="34" charset="0"/>
              <a:buNone/>
            </a:pPr>
            <a:r>
              <a:rPr lang="en-US" sz="2000" i="1" dirty="0">
                <a:solidFill>
                  <a:prstClr val="black"/>
                </a:solidFill>
                <a:latin typeface="Times New Roman" panose="02020603050405020304" pitchFamily="18" charset="0"/>
                <a:cs typeface="Times New Roman" panose="02020603050405020304" pitchFamily="18" charset="0"/>
              </a:rPr>
              <a:t>Definition 2. KB K</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lang="en-SE" sz="1050" i="1" dirty="0">
                <a:solidFill>
                  <a:prstClr val="black"/>
                </a:solidFill>
                <a:latin typeface="Times New Roman" panose="02020603050405020304" pitchFamily="18" charset="0"/>
                <a:cs typeface="Times New Roman" panose="02020603050405020304" pitchFamily="18" charset="0"/>
              </a:rPr>
              <a:t> </a:t>
            </a:r>
            <a:r>
              <a:rPr lang="en-US" sz="1050" i="1" dirty="0">
                <a:solidFill>
                  <a:prstClr val="black"/>
                </a:solidFill>
                <a:latin typeface="Times New Roman" panose="02020603050405020304" pitchFamily="18" charset="0"/>
                <a:cs typeface="Times New Roman" panose="02020603050405020304" pitchFamily="18" charset="0"/>
              </a:rPr>
              <a:t>  </a:t>
            </a:r>
            <a:r>
              <a:rPr lang="sv-SE" sz="2000" dirty="0">
                <a:latin typeface="Times New Roman" panose="02020603050405020304" pitchFamily="18" charset="0"/>
                <a:cs typeface="Times New Roman" panose="02020603050405020304" pitchFamily="18" charset="0"/>
              </a:rPr>
              <a:t>is</a:t>
            </a:r>
            <a:r>
              <a:rPr lang="en-SE" sz="2000" dirty="0">
                <a:latin typeface="Times New Roman" panose="02020603050405020304" pitchFamily="18" charset="0"/>
                <a:cs typeface="Times New Roman" panose="02020603050405020304" pitchFamily="18" charset="0"/>
              </a:rPr>
              <a:t> </a:t>
            </a:r>
            <a:r>
              <a:rPr lang="sv-SE" sz="2000" dirty="0" err="1">
                <a:solidFill>
                  <a:schemeClr val="accent1"/>
                </a:solidFill>
                <a:latin typeface="Times New Roman" panose="02020603050405020304" pitchFamily="18" charset="0"/>
                <a:cs typeface="Times New Roman" panose="02020603050405020304" pitchFamily="18" charset="0"/>
              </a:rPr>
              <a:t>more</a:t>
            </a:r>
            <a:r>
              <a:rPr lang="sv-SE" sz="2000" dirty="0">
                <a:solidFill>
                  <a:schemeClr val="accent1"/>
                </a:solidFill>
                <a:latin typeface="Times New Roman" panose="02020603050405020304" pitchFamily="18" charset="0"/>
                <a:cs typeface="Times New Roman" panose="02020603050405020304" pitchFamily="18" charset="0"/>
              </a:rPr>
              <a:t> </a:t>
            </a:r>
            <a:r>
              <a:rPr lang="sv-SE" sz="2000" dirty="0" err="1">
                <a:solidFill>
                  <a:schemeClr val="accent1"/>
                </a:solidFill>
                <a:latin typeface="Times New Roman" panose="02020603050405020304" pitchFamily="18" charset="0"/>
                <a:cs typeface="Times New Roman" panose="02020603050405020304" pitchFamily="18" charset="0"/>
              </a:rPr>
              <a:t>complete</a:t>
            </a:r>
            <a:r>
              <a:rPr lang="en-SE" sz="2000" dirty="0">
                <a:solidFill>
                  <a:schemeClr val="accent1"/>
                </a:solidFill>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than</a:t>
            </a:r>
            <a:r>
              <a:rPr lang="en-SE"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KB K</a:t>
            </a:r>
            <a:r>
              <a:rPr lang="en-US" sz="1200" i="1" dirty="0">
                <a:latin typeface="Times New Roman" panose="02020603050405020304" pitchFamily="18" charset="0"/>
                <a:cs typeface="Times New Roman" panose="02020603050405020304" pitchFamily="18" charset="0"/>
              </a:rPr>
              <a:t>2</a:t>
            </a:r>
            <a:r>
              <a:rPr lang="en-SE" sz="1200" i="1" dirty="0">
                <a:latin typeface="Times New Roman" panose="02020603050405020304" pitchFamily="18" charset="0"/>
                <a:cs typeface="Times New Roman" panose="02020603050405020304" pitchFamily="18" charset="0"/>
              </a:rPr>
              <a:t>  </a:t>
            </a:r>
            <a:r>
              <a:rPr lang="sv-SE" sz="2000" dirty="0" err="1">
                <a:latin typeface="Times New Roman" panose="02020603050405020304" pitchFamily="18" charset="0"/>
                <a:cs typeface="Times New Roman" panose="02020603050405020304" pitchFamily="18" charset="0"/>
              </a:rPr>
              <a:t>iff</a:t>
            </a:r>
            <a:endParaRPr lang="en-S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all correct knowledge in </a:t>
            </a:r>
            <a:r>
              <a:rPr lang="en-US" sz="2000" i="1" dirty="0">
                <a:latin typeface="Times New Roman" panose="02020603050405020304" pitchFamily="18" charset="0"/>
                <a:cs typeface="Times New Roman" panose="02020603050405020304" pitchFamily="18" charset="0"/>
              </a:rPr>
              <a:t>K</a:t>
            </a:r>
            <a:r>
              <a:rPr lang="en-US" sz="1200" i="1" dirty="0">
                <a:latin typeface="Times New Roman" panose="02020603050405020304" pitchFamily="18" charset="0"/>
                <a:cs typeface="Times New Roman" panose="02020603050405020304" pitchFamily="18" charset="0"/>
              </a:rPr>
              <a:t>2</a:t>
            </a:r>
            <a:r>
              <a:rPr lang="en-SE" sz="2000" dirty="0">
                <a:latin typeface="Times New Roman" panose="02020603050405020304" pitchFamily="18" charset="0"/>
                <a:cs typeface="Times New Roman" panose="02020603050405020304" pitchFamily="18" charset="0"/>
              </a:rPr>
              <a:t> can also be derived in </a:t>
            </a:r>
            <a:r>
              <a:rPr lang="en-US" sz="2000" i="1" dirty="0">
                <a:solidFill>
                  <a:prstClr val="black"/>
                </a:solidFill>
                <a:latin typeface="Times New Roman" panose="02020603050405020304" pitchFamily="18" charset="0"/>
                <a:cs typeface="Times New Roman" panose="02020603050405020304" pitchFamily="18" charset="0"/>
              </a:rPr>
              <a:t>K</a:t>
            </a:r>
            <a:r>
              <a:rPr lang="en-US" sz="1050" i="1" dirty="0">
                <a:solidFill>
                  <a:prstClr val="black"/>
                </a:solidFill>
                <a:latin typeface="Times New Roman" panose="02020603050405020304" pitchFamily="18" charset="0"/>
                <a:cs typeface="Times New Roman" panose="02020603050405020304" pitchFamily="18" charset="0"/>
              </a:rPr>
              <a:t>1</a:t>
            </a:r>
            <a:r>
              <a:rPr lang="en-SE" sz="2000" dirty="0">
                <a:latin typeface="Times New Roman" panose="02020603050405020304" pitchFamily="18" charset="0"/>
                <a:cs typeface="Times New Roman" panose="02020603050405020304" pitchFamily="18" charset="0"/>
              </a:rPr>
              <a:t>.</a:t>
            </a:r>
          </a:p>
          <a:p>
            <a:pPr marL="457200" indent="-457200">
              <a:buFont typeface="+mj-lt"/>
              <a:buAutoNum type="arabicParenR"/>
            </a:pPr>
            <a:r>
              <a:rPr lang="en-SE" sz="2000" dirty="0">
                <a:latin typeface="Times New Roman" panose="02020603050405020304" pitchFamily="18" charset="0"/>
                <a:cs typeface="Times New Roman" panose="02020603050405020304" pitchFamily="18" charset="0"/>
              </a:rPr>
              <a:t>there is correct knowledge in </a:t>
            </a:r>
            <a:r>
              <a:rPr lang="en-US" sz="2000" i="1" dirty="0">
                <a:solidFill>
                  <a:prstClr val="black"/>
                </a:solidFill>
                <a:latin typeface="Times New Roman" panose="02020603050405020304" pitchFamily="18" charset="0"/>
                <a:cs typeface="Times New Roman" panose="02020603050405020304" pitchFamily="18" charset="0"/>
              </a:rPr>
              <a:t>K</a:t>
            </a:r>
            <a:r>
              <a:rPr lang="en-US" sz="1050" i="1" dirty="0">
                <a:solidFill>
                  <a:prstClr val="black"/>
                </a:solidFill>
                <a:latin typeface="Times New Roman" panose="02020603050405020304" pitchFamily="18" charset="0"/>
                <a:cs typeface="Times New Roman" panose="02020603050405020304" pitchFamily="18" charset="0"/>
              </a:rPr>
              <a:t>1</a:t>
            </a:r>
            <a:r>
              <a:rPr lang="en-SE" sz="2000" dirty="0">
                <a:latin typeface="Times New Roman" panose="02020603050405020304" pitchFamily="18" charset="0"/>
                <a:cs typeface="Times New Roman" panose="02020603050405020304" pitchFamily="18" charset="0"/>
              </a:rPr>
              <a:t> that cannot be derived in </a:t>
            </a:r>
            <a:r>
              <a:rPr lang="en-US" sz="2000" i="1" dirty="0">
                <a:solidFill>
                  <a:prstClr val="black"/>
                </a:solidFill>
                <a:latin typeface="Times New Roman" panose="02020603050405020304" pitchFamily="18" charset="0"/>
                <a:cs typeface="Times New Roman" panose="02020603050405020304" pitchFamily="18" charset="0"/>
              </a:rPr>
              <a:t>K</a:t>
            </a:r>
            <a:r>
              <a:rPr lang="en-SE" sz="1050" i="1" dirty="0">
                <a:solidFill>
                  <a:prstClr val="black"/>
                </a:solidFill>
                <a:latin typeface="Times New Roman" panose="02020603050405020304" pitchFamily="18" charset="0"/>
                <a:cs typeface="Times New Roman" panose="02020603050405020304" pitchFamily="18" charset="0"/>
              </a:rPr>
              <a:t>2</a:t>
            </a:r>
            <a:r>
              <a:rPr lang="en-SE" sz="20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B930327-A181-0A68-7EA3-0A8491DA1F98}"/>
              </a:ext>
            </a:extLst>
          </p:cNvPr>
          <p:cNvSpPr txBox="1"/>
          <p:nvPr/>
        </p:nvSpPr>
        <p:spPr>
          <a:xfrm>
            <a:off x="571600" y="2130348"/>
            <a:ext cx="6553200" cy="923330"/>
          </a:xfrm>
          <a:prstGeom prst="rect">
            <a:avLst/>
          </a:prstGeom>
          <a:noFill/>
        </p:spPr>
        <p:txBody>
          <a:bodyPr wrap="square">
            <a:spAutoFit/>
          </a:bodyPr>
          <a:lstStyle/>
          <a:p>
            <a:pPr marL="0" indent="0">
              <a:buFont typeface="Arial" panose="020B0604020202020204" pitchFamily="34" charset="0"/>
              <a:buNone/>
            </a:pPr>
            <a:r>
              <a:rPr lang="en-US" sz="1800" i="1" dirty="0">
                <a:solidFill>
                  <a:prstClr val="black"/>
                </a:solidFill>
                <a:latin typeface="Times New Roman" panose="02020603050405020304" pitchFamily="18" charset="0"/>
                <a:cs typeface="Times New Roman" panose="02020603050405020304" pitchFamily="18" charset="0"/>
              </a:rPr>
              <a:t>Definition 3. KB K</a:t>
            </a:r>
            <a:r>
              <a:rPr lang="en-US" sz="1000" i="1" dirty="0">
                <a:solidFill>
                  <a:prstClr val="black"/>
                </a:solidFill>
                <a:latin typeface="Times New Roman" panose="02020603050405020304" pitchFamily="18" charset="0"/>
                <a:cs typeface="Times New Roman" panose="02020603050405020304" pitchFamily="18" charset="0"/>
              </a:rPr>
              <a:t>1</a:t>
            </a:r>
            <a:r>
              <a:rPr lang="en-SE" sz="1000" i="1" dirty="0">
                <a:solidFill>
                  <a:prstClr val="black"/>
                </a:solidFill>
                <a:latin typeface="Times New Roman" panose="02020603050405020304" pitchFamily="18" charset="0"/>
                <a:cs typeface="Times New Roman" panose="02020603050405020304" pitchFamily="18" charset="0"/>
              </a:rPr>
              <a:t>  </a:t>
            </a:r>
            <a:r>
              <a:rPr lang="sv-SE" sz="1800" dirty="0">
                <a:latin typeface="Times New Roman" panose="02020603050405020304" pitchFamily="18" charset="0"/>
                <a:cs typeface="Times New Roman" panose="02020603050405020304" pitchFamily="18" charset="0"/>
              </a:rPr>
              <a:t>is</a:t>
            </a:r>
            <a:r>
              <a:rPr lang="en-SE" sz="1800" dirty="0">
                <a:latin typeface="Times New Roman" panose="02020603050405020304" pitchFamily="18" charset="0"/>
                <a:cs typeface="Times New Roman" panose="02020603050405020304" pitchFamily="18" charset="0"/>
              </a:rPr>
              <a:t> </a:t>
            </a:r>
            <a:r>
              <a:rPr lang="sv-SE" sz="1800" dirty="0">
                <a:solidFill>
                  <a:schemeClr val="accent1"/>
                </a:solidFill>
                <a:latin typeface="Times New Roman" panose="02020603050405020304" pitchFamily="18" charset="0"/>
                <a:cs typeface="Times New Roman" panose="02020603050405020304" pitchFamily="18" charset="0"/>
              </a:rPr>
              <a:t>less </a:t>
            </a:r>
            <a:r>
              <a:rPr lang="sv-SE" sz="1800" dirty="0" err="1">
                <a:solidFill>
                  <a:schemeClr val="accent1"/>
                </a:solidFill>
                <a:latin typeface="Times New Roman" panose="02020603050405020304" pitchFamily="18" charset="0"/>
                <a:cs typeface="Times New Roman" panose="02020603050405020304" pitchFamily="18" charset="0"/>
              </a:rPr>
              <a:t>incorrect</a:t>
            </a:r>
            <a:r>
              <a:rPr lang="en-SE" sz="1800" dirty="0">
                <a:solidFill>
                  <a:schemeClr val="accent1"/>
                </a:solidFill>
                <a:latin typeface="Times New Roman" panose="02020603050405020304" pitchFamily="18" charset="0"/>
                <a:cs typeface="Times New Roman" panose="02020603050405020304" pitchFamily="18" charset="0"/>
              </a:rPr>
              <a:t> </a:t>
            </a:r>
            <a:r>
              <a:rPr lang="sv-SE" sz="1800" dirty="0" err="1">
                <a:latin typeface="Times New Roman" panose="02020603050405020304" pitchFamily="18" charset="0"/>
                <a:cs typeface="Times New Roman" panose="02020603050405020304" pitchFamily="18" charset="0"/>
              </a:rPr>
              <a:t>than</a:t>
            </a:r>
            <a:r>
              <a:rPr lang="en-SE"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KB K</a:t>
            </a:r>
            <a:r>
              <a:rPr lang="en-US" sz="1100" i="1" dirty="0">
                <a:latin typeface="Times New Roman" panose="02020603050405020304" pitchFamily="18" charset="0"/>
                <a:cs typeface="Times New Roman" panose="02020603050405020304" pitchFamily="18" charset="0"/>
              </a:rPr>
              <a:t>2</a:t>
            </a:r>
            <a:r>
              <a:rPr lang="en-SE" sz="1100" i="1" dirty="0">
                <a:latin typeface="Times New Roman" panose="02020603050405020304" pitchFamily="18" charset="0"/>
                <a:cs typeface="Times New Roman" panose="02020603050405020304" pitchFamily="18" charset="0"/>
              </a:rPr>
              <a:t>  </a:t>
            </a:r>
            <a:r>
              <a:rPr lang="sv-SE" sz="1800" dirty="0" err="1">
                <a:latin typeface="Times New Roman" panose="02020603050405020304" pitchFamily="18" charset="0"/>
                <a:cs typeface="Times New Roman" panose="02020603050405020304" pitchFamily="18" charset="0"/>
              </a:rPr>
              <a:t>iff</a:t>
            </a:r>
            <a:endParaRPr lang="en-SE" sz="18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SE" sz="1800" dirty="0">
                <a:latin typeface="Times New Roman" panose="02020603050405020304" pitchFamily="18" charset="0"/>
                <a:cs typeface="Times New Roman" panose="02020603050405020304" pitchFamily="18" charset="0"/>
              </a:rPr>
              <a:t>all </a:t>
            </a:r>
            <a:r>
              <a:rPr lang="en-US" sz="1800" dirty="0">
                <a:latin typeface="Times New Roman" panose="02020603050405020304" pitchFamily="18" charset="0"/>
                <a:cs typeface="Times New Roman" panose="02020603050405020304" pitchFamily="18" charset="0"/>
              </a:rPr>
              <a:t>in</a:t>
            </a:r>
            <a:r>
              <a:rPr lang="en-SE" sz="1800" dirty="0">
                <a:latin typeface="Times New Roman" panose="02020603050405020304" pitchFamily="18" charset="0"/>
                <a:cs typeface="Times New Roman" panose="02020603050405020304" pitchFamily="18" charset="0"/>
              </a:rPr>
              <a:t>correct knowledge in </a:t>
            </a:r>
            <a:r>
              <a:rPr lang="en-US" sz="1800" i="1" dirty="0">
                <a:latin typeface="Times New Roman" panose="02020603050405020304" pitchFamily="18" charset="0"/>
                <a:cs typeface="Times New Roman" panose="02020603050405020304" pitchFamily="18" charset="0"/>
              </a:rPr>
              <a:t>K</a:t>
            </a:r>
            <a:r>
              <a:rPr lang="en-US" sz="1100" i="1" dirty="0">
                <a:latin typeface="Times New Roman" panose="02020603050405020304" pitchFamily="18" charset="0"/>
                <a:cs typeface="Times New Roman" panose="02020603050405020304" pitchFamily="18" charset="0"/>
              </a:rPr>
              <a:t>1</a:t>
            </a:r>
            <a:r>
              <a:rPr lang="en-SE" sz="1800" dirty="0">
                <a:latin typeface="Times New Roman" panose="02020603050405020304" pitchFamily="18" charset="0"/>
                <a:cs typeface="Times New Roman" panose="02020603050405020304" pitchFamily="18" charset="0"/>
              </a:rPr>
              <a:t> can also be derived in </a:t>
            </a:r>
            <a:r>
              <a:rPr lang="en-US" sz="1800" i="1" dirty="0">
                <a:solidFill>
                  <a:prstClr val="black"/>
                </a:solidFill>
                <a:latin typeface="Times New Roman" panose="02020603050405020304" pitchFamily="18" charset="0"/>
                <a:cs typeface="Times New Roman" panose="02020603050405020304" pitchFamily="18" charset="0"/>
              </a:rPr>
              <a:t>K</a:t>
            </a:r>
            <a:r>
              <a:rPr lang="en-US" sz="1000" i="1" dirty="0">
                <a:solidFill>
                  <a:prstClr val="black"/>
                </a:solidFill>
                <a:latin typeface="Times New Roman" panose="02020603050405020304" pitchFamily="18" charset="0"/>
                <a:cs typeface="Times New Roman" panose="02020603050405020304" pitchFamily="18" charset="0"/>
              </a:rPr>
              <a:t>2</a:t>
            </a:r>
            <a:r>
              <a:rPr lang="en-SE" sz="1800" dirty="0">
                <a:latin typeface="Times New Roman" panose="02020603050405020304" pitchFamily="18" charset="0"/>
                <a:cs typeface="Times New Roman" panose="02020603050405020304" pitchFamily="18" charset="0"/>
              </a:rPr>
              <a:t>.</a:t>
            </a:r>
          </a:p>
          <a:p>
            <a:pPr marL="457200" indent="-457200">
              <a:buFont typeface="+mj-lt"/>
              <a:buAutoNum type="arabicParenR"/>
            </a:pPr>
            <a:r>
              <a:rPr lang="en-SE" sz="1800" dirty="0">
                <a:latin typeface="Times New Roman" panose="02020603050405020304" pitchFamily="18" charset="0"/>
                <a:cs typeface="Times New Roman" panose="02020603050405020304" pitchFamily="18" charset="0"/>
              </a:rPr>
              <a:t>there is </a:t>
            </a:r>
            <a:r>
              <a:rPr lang="en-US" sz="1800" dirty="0">
                <a:latin typeface="Times New Roman" panose="02020603050405020304" pitchFamily="18" charset="0"/>
                <a:cs typeface="Times New Roman" panose="02020603050405020304" pitchFamily="18" charset="0"/>
              </a:rPr>
              <a:t>in</a:t>
            </a:r>
            <a:r>
              <a:rPr lang="en-SE" sz="1800" dirty="0">
                <a:latin typeface="Times New Roman" panose="02020603050405020304" pitchFamily="18" charset="0"/>
                <a:cs typeface="Times New Roman" panose="02020603050405020304" pitchFamily="18" charset="0"/>
              </a:rPr>
              <a:t>correct knowledge in </a:t>
            </a:r>
            <a:r>
              <a:rPr lang="en-US" sz="1800" i="1" dirty="0">
                <a:solidFill>
                  <a:prstClr val="black"/>
                </a:solidFill>
                <a:latin typeface="Times New Roman" panose="02020603050405020304" pitchFamily="18" charset="0"/>
                <a:cs typeface="Times New Roman" panose="02020603050405020304" pitchFamily="18" charset="0"/>
              </a:rPr>
              <a:t>K</a:t>
            </a:r>
            <a:r>
              <a:rPr lang="en-US" sz="1000" i="1" dirty="0">
                <a:solidFill>
                  <a:prstClr val="black"/>
                </a:solidFill>
                <a:latin typeface="Times New Roman" panose="02020603050405020304" pitchFamily="18" charset="0"/>
                <a:cs typeface="Times New Roman" panose="02020603050405020304" pitchFamily="18" charset="0"/>
              </a:rPr>
              <a:t>2</a:t>
            </a:r>
            <a:r>
              <a:rPr lang="en-SE" sz="1800" dirty="0">
                <a:latin typeface="Times New Roman" panose="02020603050405020304" pitchFamily="18" charset="0"/>
                <a:cs typeface="Times New Roman" panose="02020603050405020304" pitchFamily="18" charset="0"/>
              </a:rPr>
              <a:t> that cannot be derived in </a:t>
            </a:r>
            <a:r>
              <a:rPr lang="en-US" sz="1800" i="1" dirty="0">
                <a:solidFill>
                  <a:prstClr val="black"/>
                </a:solidFill>
                <a:latin typeface="Times New Roman" panose="02020603050405020304" pitchFamily="18" charset="0"/>
                <a:cs typeface="Times New Roman" panose="02020603050405020304" pitchFamily="18" charset="0"/>
              </a:rPr>
              <a:t>K</a:t>
            </a:r>
            <a:r>
              <a:rPr lang="en-US" sz="1000" i="1" dirty="0">
                <a:solidFill>
                  <a:prstClr val="black"/>
                </a:solidFill>
                <a:latin typeface="Times New Roman" panose="02020603050405020304" pitchFamily="18" charset="0"/>
                <a:cs typeface="Times New Roman" panose="02020603050405020304" pitchFamily="18" charset="0"/>
              </a:rPr>
              <a:t>1</a:t>
            </a:r>
            <a:r>
              <a:rPr lang="en-SE" sz="1800" dirty="0">
                <a:latin typeface="Times New Roman" panose="02020603050405020304" pitchFamily="18" charset="0"/>
                <a:cs typeface="Times New Roman" panose="02020603050405020304" pitchFamily="18" charset="0"/>
              </a:rPr>
              <a:t>. </a:t>
            </a:r>
            <a:endParaRPr lang="en-SE" dirty="0"/>
          </a:p>
        </p:txBody>
      </p:sp>
      <p:sp>
        <p:nvSpPr>
          <p:cNvPr id="11" name="TextBox 10">
            <a:extLst>
              <a:ext uri="{FF2B5EF4-FFF2-40B4-BE49-F238E27FC236}">
                <a16:creationId xmlns:a16="http://schemas.microsoft.com/office/drawing/2014/main" id="{6059E351-AA2C-6E67-8FC2-C29EA4C5DC4A}"/>
              </a:ext>
            </a:extLst>
          </p:cNvPr>
          <p:cNvSpPr txBox="1"/>
          <p:nvPr/>
        </p:nvSpPr>
        <p:spPr>
          <a:xfrm>
            <a:off x="571600" y="4244365"/>
            <a:ext cx="11483240" cy="1200329"/>
          </a:xfrm>
          <a:prstGeom prst="rect">
            <a:avLst/>
          </a:prstGeom>
          <a:noFill/>
        </p:spPr>
        <p:txBody>
          <a:bodyPr wrap="square">
            <a:spAutoFit/>
          </a:bodyPr>
          <a:lstStyle/>
          <a:p>
            <a:r>
              <a:rPr lang="en-SE" i="1" dirty="0">
                <a:solidFill>
                  <a:prstClr val="black"/>
                </a:solidFill>
                <a:latin typeface="Times New Roman" panose="02020603050405020304" pitchFamily="18" charset="0"/>
                <a:cs typeface="Times New Roman" panose="02020603050405020304" pitchFamily="18" charset="0"/>
              </a:rPr>
              <a:t>Definition 5. </a:t>
            </a:r>
            <a:r>
              <a:rPr lang="en-SE" dirty="0">
                <a:solidFill>
                  <a:prstClr val="black"/>
                </a:solidFill>
                <a:latin typeface="Times New Roman" panose="02020603050405020304" pitchFamily="18" charset="0"/>
                <a:cs typeface="Times New Roman" panose="02020603050405020304" pitchFamily="18" charset="0"/>
              </a:rPr>
              <a:t>(</a:t>
            </a:r>
            <a:r>
              <a:rPr lang="en-SE" dirty="0">
                <a:latin typeface="Times New Roman" panose="02020603050405020304" pitchFamily="18" charset="0"/>
                <a:cs typeface="Times New Roman" panose="02020603050405020304" pitchFamily="18" charset="0"/>
              </a:rPr>
              <a:t>more complete and less incorrect repairs) Let </a:t>
            </a:r>
            <a:r>
              <a:rPr lang="en-SE" dirty="0">
                <a:solidFill>
                  <a:prstClr val="black"/>
                </a:solidFill>
                <a:latin typeface="Times New Roman" panose="02020603050405020304" pitchFamily="18" charset="0"/>
                <a:cs typeface="Times New Roman" panose="02020603050405020304" pitchFamily="18" charset="0"/>
              </a:rPr>
              <a:t>(𝐴</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𝑊𝑎</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and (𝐴</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𝑊𝑎</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be two repairs for</a:t>
            </a:r>
            <a:r>
              <a:rPr lang="en-US" dirty="0">
                <a:solidFill>
                  <a:prstClr val="black"/>
                </a:solidFill>
                <a:latin typeface="Times New Roman" panose="02020603050405020304" pitchFamily="18" charset="0"/>
                <a:cs typeface="Times New Roman" panose="02020603050405020304" pitchFamily="18" charset="0"/>
              </a:rPr>
              <a:t> </a:t>
            </a:r>
            <a:r>
              <a:rPr lang="en-SE" dirty="0">
                <a:solidFill>
                  <a:prstClr val="black"/>
                </a:solidFill>
                <a:latin typeface="Times New Roman" panose="02020603050405020304" pitchFamily="18" charset="0"/>
                <a:cs typeface="Times New Roman" panose="02020603050405020304" pitchFamily="18" charset="0"/>
              </a:rPr>
              <a:t>(</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 𝑂𝑟, 𝑊, 𝑀 ). Let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 ∪ 𝐴</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 𝑊𝑎</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and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 ∪ 𝐴</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 𝑊𝑎</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Then, repair (𝐴</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𝑊𝑎</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a:t>
            </a:r>
            <a:r>
              <a:rPr lang="sv-SE" dirty="0">
                <a:solidFill>
                  <a:prstClr val="black"/>
                </a:solidFill>
                <a:latin typeface="Times New Roman" panose="02020603050405020304" pitchFamily="18" charset="0"/>
                <a:cs typeface="Times New Roman" panose="02020603050405020304" pitchFamily="18" charset="0"/>
              </a:rPr>
              <a:t> </a:t>
            </a:r>
            <a:r>
              <a:rPr lang="en-SE" dirty="0">
                <a:solidFill>
                  <a:prstClr val="black"/>
                </a:solidFill>
                <a:latin typeface="Times New Roman" panose="02020603050405020304" pitchFamily="18" charset="0"/>
                <a:cs typeface="Times New Roman" panose="02020603050405020304" pitchFamily="18" charset="0"/>
              </a:rPr>
              <a:t>is more complete than repair (𝐴</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𝑊𝑎</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a:t>
            </a:r>
            <a:r>
              <a:rPr lang="en-SE" dirty="0" err="1">
                <a:solidFill>
                  <a:prstClr val="black"/>
                </a:solidFill>
                <a:latin typeface="Times New Roman" panose="02020603050405020304" pitchFamily="18" charset="0"/>
                <a:cs typeface="Times New Roman" panose="02020603050405020304" pitchFamily="18" charset="0"/>
              </a:rPr>
              <a:t>iff</a:t>
            </a:r>
            <a:r>
              <a:rPr lang="en-SE" dirty="0">
                <a:solidFill>
                  <a:prstClr val="black"/>
                </a:solidFill>
                <a:latin typeface="Times New Roman" panose="02020603050405020304" pitchFamily="18" charset="0"/>
                <a:cs typeface="Times New Roman" panose="02020603050405020304" pitchFamily="18" charset="0"/>
              </a:rPr>
              <a:t>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is more complete than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Further, (𝐴</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𝑊𝑎</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is less</a:t>
            </a:r>
            <a:r>
              <a:rPr lang="sv-SE" dirty="0">
                <a:solidFill>
                  <a:prstClr val="black"/>
                </a:solidFill>
                <a:latin typeface="Times New Roman" panose="02020603050405020304" pitchFamily="18" charset="0"/>
                <a:cs typeface="Times New Roman" panose="02020603050405020304" pitchFamily="18" charset="0"/>
              </a:rPr>
              <a:t> </a:t>
            </a:r>
            <a:r>
              <a:rPr lang="en-SE" dirty="0">
                <a:solidFill>
                  <a:prstClr val="black"/>
                </a:solidFill>
                <a:latin typeface="Times New Roman" panose="02020603050405020304" pitchFamily="18" charset="0"/>
                <a:cs typeface="Times New Roman" panose="02020603050405020304" pitchFamily="18" charset="0"/>
              </a:rPr>
              <a:t>incorrect than repair (𝐴</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𝑊𝑎</a:t>
            </a:r>
            <a:r>
              <a:rPr lang="en-US"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 </a:t>
            </a:r>
            <a:r>
              <a:rPr lang="en-SE" dirty="0" err="1">
                <a:solidFill>
                  <a:prstClr val="black"/>
                </a:solidFill>
                <a:latin typeface="Times New Roman" panose="02020603050405020304" pitchFamily="18" charset="0"/>
                <a:cs typeface="Times New Roman" panose="02020603050405020304" pitchFamily="18" charset="0"/>
              </a:rPr>
              <a:t>iff</a:t>
            </a:r>
            <a:r>
              <a:rPr lang="en-SE" dirty="0">
                <a:solidFill>
                  <a:prstClr val="black"/>
                </a:solidFill>
                <a:latin typeface="Times New Roman" panose="02020603050405020304" pitchFamily="18" charset="0"/>
                <a:cs typeface="Times New Roman" panose="02020603050405020304" pitchFamily="18" charset="0"/>
              </a:rPr>
              <a:t>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1</a:t>
            </a:r>
            <a:r>
              <a:rPr lang="en-SE" dirty="0">
                <a:solidFill>
                  <a:prstClr val="black"/>
                </a:solidFill>
                <a:latin typeface="Times New Roman" panose="02020603050405020304" pitchFamily="18" charset="0"/>
                <a:cs typeface="Times New Roman" panose="02020603050405020304" pitchFamily="18" charset="0"/>
              </a:rPr>
              <a:t> is less incorrect than </a:t>
            </a:r>
            <a:r>
              <a:rPr lang="sv-SE" i="1" dirty="0">
                <a:solidFill>
                  <a:prstClr val="black"/>
                </a:solidFill>
                <a:latin typeface="Times New Roman" panose="02020603050405020304" pitchFamily="18" charset="0"/>
                <a:cs typeface="Times New Roman" panose="02020603050405020304" pitchFamily="18" charset="0"/>
              </a:rPr>
              <a:t>K</a:t>
            </a:r>
            <a:r>
              <a:rPr lang="en-SE" dirty="0">
                <a:solidFill>
                  <a:prstClr val="black"/>
                </a:solidFill>
                <a:latin typeface="Times New Roman" panose="02020603050405020304" pitchFamily="18" charset="0"/>
                <a:cs typeface="Times New Roman" panose="02020603050405020304" pitchFamily="18" charset="0"/>
              </a:rPr>
              <a:t>𝐺</a:t>
            </a:r>
            <a:r>
              <a:rPr lang="en-SE" baseline="-25000" dirty="0">
                <a:solidFill>
                  <a:prstClr val="black"/>
                </a:solidFill>
                <a:latin typeface="Times New Roman" panose="02020603050405020304" pitchFamily="18" charset="0"/>
                <a:cs typeface="Times New Roman" panose="02020603050405020304" pitchFamily="18" charset="0"/>
              </a:rPr>
              <a:t>2</a:t>
            </a:r>
            <a:r>
              <a:rPr lang="en-SE"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2067051"/>
      </p:ext>
    </p:extLst>
  </p:cSld>
  <p:clrMapOvr>
    <a:masterClrMapping/>
  </p:clrMapOvr>
  <mc:AlternateContent xmlns:mc="http://schemas.openxmlformats.org/markup-compatibility/2006" xmlns:p14="http://schemas.microsoft.com/office/powerpoint/2010/main">
    <mc:Choice Requires="p14">
      <p:transition spd="slow" p14:dur="410000" advTm="302000"/>
    </mc:Choice>
    <mc:Fallback xmlns="">
      <p:transition spd="slow" advTm="302000"/>
    </mc:Fallback>
  </mc:AlternateContent>
</p:sld>
</file>

<file path=ppt/theme/theme1.xml><?xml version="1.0" encoding="utf-8"?>
<a:theme xmlns:a="http://schemas.openxmlformats.org/drawingml/2006/main" name="Start and fini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75C189E-03DB-3D47-A6F8-DB0D31A62743}" vid="{B86B5F30-3DB9-7B44-B7B4-FA73508C2D2C}"/>
    </a:ext>
  </a:extLst>
</a:theme>
</file>

<file path=ppt/theme/theme2.xml><?xml version="1.0" encoding="utf-8"?>
<a:theme xmlns:a="http://schemas.openxmlformats.org/drawingml/2006/main" name="Whit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75C189E-03DB-3D47-A6F8-DB0D31A62743}" vid="{24C6AF13-D812-CE4C-9AFB-7926574D10AD}"/>
    </a:ext>
  </a:extLst>
</a:theme>
</file>

<file path=ppt/theme/theme3.xml><?xml version="1.0" encoding="utf-8"?>
<a:theme xmlns:a="http://schemas.openxmlformats.org/drawingml/2006/main" name="Whit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75C189E-03DB-3D47-A6F8-DB0D31A62743}" vid="{24C6AF13-D812-CE4C-9AFB-7926574D10AD}"/>
    </a:ext>
  </a:extLst>
</a:theme>
</file>

<file path=ppt/theme/theme4.xml><?xml version="1.0" encoding="utf-8"?>
<a:theme xmlns:a="http://schemas.openxmlformats.org/drawingml/2006/main" name="LiU - Light turquois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id="{1FFE4266-ED96-BF4E-B94E-104A38094C5C}" vid="{AF2878E8-91BB-D544-90D0-D37B9654FEF1}"/>
    </a:ext>
  </a:extLst>
</a:theme>
</file>

<file path=ppt/theme/theme5.xml><?xml version="1.0" encoding="utf-8"?>
<a:theme xmlns:a="http://schemas.openxmlformats.org/drawingml/2006/main" name="LiU - WHIT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 id="{1FFE4266-ED96-BF4E-B94E-104A38094C5C}" vid="{9AAE69EB-7E25-2F42-92B4-F8844EAD113E}"/>
    </a:ext>
  </a:extLst>
</a:theme>
</file>

<file path=ppt/theme/theme6.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8426</TotalTime>
  <Words>2093</Words>
  <Application>Microsoft Office PowerPoint</Application>
  <PresentationFormat>Widescreen</PresentationFormat>
  <Paragraphs>296</Paragraphs>
  <Slides>22</Slides>
  <Notes>22</Notes>
  <HiddenSlides>6</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22</vt:i4>
      </vt:variant>
    </vt:vector>
  </HeadingPairs>
  <TitlesOfParts>
    <vt:vector size="38" baseType="lpstr">
      <vt:lpstr>Calibri (Body)</vt:lpstr>
      <vt:lpstr>Calibri (Headings)</vt:lpstr>
      <vt:lpstr>Aptos</vt:lpstr>
      <vt:lpstr>Arial</vt:lpstr>
      <vt:lpstr>Calibri</vt:lpstr>
      <vt:lpstr>Calibri Light</vt:lpstr>
      <vt:lpstr>Georgia</vt:lpstr>
      <vt:lpstr>KorolevLiU Medium</vt:lpstr>
      <vt:lpstr>Times New Roman</vt:lpstr>
      <vt:lpstr>Wingdings</vt:lpstr>
      <vt:lpstr>Start and finish</vt:lpstr>
      <vt:lpstr>White slides</vt:lpstr>
      <vt:lpstr>White slides</vt:lpstr>
      <vt:lpstr>LiU - Light turquoise</vt:lpstr>
      <vt:lpstr>LiU - WHITE</vt:lpstr>
      <vt:lpstr>Metropolitan</vt:lpstr>
      <vt:lpstr>Issues in Logic-based Repairing of Knowledge Graphs</vt:lpstr>
      <vt:lpstr>Background</vt:lpstr>
      <vt:lpstr>Background</vt:lpstr>
      <vt:lpstr>Background</vt:lpstr>
      <vt:lpstr>PowerPoint Presentation</vt:lpstr>
      <vt:lpstr>PowerPoint Presentation</vt:lpstr>
      <vt:lpstr>PowerPoint Presentation</vt:lpstr>
      <vt:lpstr>Problem formulation</vt:lpstr>
      <vt:lpstr>PowerPoint Presentation</vt:lpstr>
      <vt:lpstr>Domain expert validation</vt:lpstr>
      <vt:lpstr>A framework for building KG repair systems</vt:lpstr>
      <vt:lpstr>Debugging and removing</vt:lpstr>
      <vt:lpstr>Weakening - finding correct weaker axioms</vt:lpstr>
      <vt:lpstr>Strengthening - finding correct stronger axioms</vt:lpstr>
      <vt:lpstr>Combinations of basic operations</vt:lpstr>
      <vt:lpstr>Hasse diagrams for combination operators</vt:lpstr>
      <vt:lpstr>PowerPoint Presentation</vt:lpstr>
      <vt:lpstr>Different autonomy levels - choices</vt:lpstr>
      <vt:lpstr>Different autonomy levels - choices</vt:lpstr>
      <vt:lpstr>Different autonomy levels - choices</vt:lpstr>
      <vt:lpstr>Developing repair systems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Patrick Lambrix</dc:creator>
  <cp:lastModifiedBy>Ying Li</cp:lastModifiedBy>
  <cp:revision>269</cp:revision>
  <dcterms:created xsi:type="dcterms:W3CDTF">2022-01-13T14:44:16Z</dcterms:created>
  <dcterms:modified xsi:type="dcterms:W3CDTF">2026-05-11T06:50:12Z</dcterms:modified>
</cp:coreProperties>
</file>